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>
        <c:manualLayout>
          <c:layoutTarget val="inner"/>
          <c:xMode val="edge"/>
          <c:yMode val="edge"/>
          <c:x val="8.2431071006240517E-2"/>
          <c:y val="5.1309628844160418E-2"/>
          <c:w val="0.9027462310611386"/>
          <c:h val="0.7631167774917990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прошедших курсы по повышению квалификации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Лист1!$A$2:$A$7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2011-2013</c:v>
                </c:pt>
                <c:pt idx="4">
                  <c:v>2014-2018</c:v>
                </c:pt>
                <c:pt idx="5">
                  <c:v>За 8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339</c:v>
                </c:pt>
                <c:pt idx="1">
                  <c:v>420</c:v>
                </c:pt>
                <c:pt idx="2">
                  <c:v>624</c:v>
                </c:pt>
                <c:pt idx="3">
                  <c:v>1383</c:v>
                </c:pt>
                <c:pt idx="4">
                  <c:v>3009</c:v>
                </c:pt>
                <c:pt idx="5">
                  <c:v>5952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6B-4A30-8281-17AB7D18A977}"/>
            </c:ext>
          </c:extLst>
        </c:ser>
        <c:gapWidth val="219"/>
        <c:overlap val="-27"/>
        <c:axId val="58555776"/>
        <c:axId val="63456000"/>
      </c:barChart>
      <c:catAx>
        <c:axId val="585557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3456000"/>
        <c:crosses val="autoZero"/>
        <c:auto val="1"/>
        <c:lblAlgn val="ctr"/>
        <c:lblOffset val="100"/>
      </c:catAx>
      <c:valAx>
        <c:axId val="634560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55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56562-1E96-4CA0-918C-D588502A9616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91D2C-9E60-4C75-971C-BB569406D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5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91D2C-9E60-4C75-971C-BB569406D8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213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505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406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04440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704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97602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8074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8562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306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894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636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668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68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75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809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149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451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D02AC-3789-4792-A6E3-744633B8E577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884E446-0D59-422D-9FA1-62A3FFE2B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618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19E757-8E63-4AD3-BDDA-086E4DAF4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8141" y="2640785"/>
            <a:ext cx="9705315" cy="18921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 в сфере повышения квалификации работодателей и профлидеров по  трудовым вопросам – практика работы отраслевого профсоюза Узбекистана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4368140-D1CB-4846-BA10-07F31D677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3868" y="5666779"/>
            <a:ext cx="6280001" cy="704469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Ф.Ханапияев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председатель Республиканского Совета профсоюза работников Здравоохранения Узбекистана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9C69A4B-5817-4EAE-B4B4-0FDCC191A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149" y="395846"/>
            <a:ext cx="1750422" cy="953581"/>
          </a:xfrm>
          <a:prstGeom prst="rect">
            <a:avLst/>
          </a:prstGeom>
        </p:spPr>
      </p:pic>
      <p:pic>
        <p:nvPicPr>
          <p:cNvPr id="1026" name="Picture 2" descr="Image result for герб узбекистана векторный">
            <a:extLst>
              <a:ext uri="{FF2B5EF4-FFF2-40B4-BE49-F238E27FC236}">
                <a16:creationId xmlns="" xmlns:a16="http://schemas.microsoft.com/office/drawing/2014/main" id="{E8672EE7-7828-4C6C-8C4A-229E63E7E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946" y="462771"/>
            <a:ext cx="1025556" cy="10414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6F5B97-C34B-49AA-A96F-B47F45D84D7D}"/>
              </a:ext>
            </a:extLst>
          </p:cNvPr>
          <p:cNvSpPr txBox="1"/>
          <p:nvPr/>
        </p:nvSpPr>
        <p:spPr>
          <a:xfrm>
            <a:off x="1186003" y="1504238"/>
            <a:ext cx="3168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Совет профсоюза работников Здравоохранения Узбекистана</a:t>
            </a:r>
            <a:endParaRPr lang="ru-RU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3ECE638-149F-471F-9BE5-6AE33F2276A2}"/>
              </a:ext>
            </a:extLst>
          </p:cNvPr>
          <p:cNvSpPr txBox="1"/>
          <p:nvPr/>
        </p:nvSpPr>
        <p:spPr>
          <a:xfrm>
            <a:off x="8182367" y="1580037"/>
            <a:ext cx="316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Республики Узбекистан</a:t>
            </a:r>
            <a:endParaRPr lang="ru-RU" sz="1400" b="1" dirty="0"/>
          </a:p>
        </p:txBody>
      </p:sp>
      <p:sp>
        <p:nvSpPr>
          <p:cNvPr id="21506" name="AutoShape 2" descr="Картинки по запросу международная конфедерация профсоюзов работников здравоохран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Картинки по запросу международная конфедерация профсоюзов работников здравоохран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Картинки по запросу международная конфедерация профсоюзов работников здравоохран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2" name="AutoShape 8" descr="Картинки по запросу международная конфедерация профсоюзов работников здравоохранения"/>
          <p:cNvSpPr>
            <a:spLocks noChangeAspect="1" noChangeArrowheads="1"/>
          </p:cNvSpPr>
          <p:nvPr/>
        </p:nvSpPr>
        <p:spPr bwMode="auto">
          <a:xfrm>
            <a:off x="3374263" y="1757489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4" name="Picture 10" descr="Картинки по запросу международная конфедерация профсоюзов работников здравоохран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1470" y="318897"/>
            <a:ext cx="1893562" cy="103840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594034" y="1520328"/>
            <a:ext cx="32169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конфедерация профсоюзов работников Здравоохранения</a:t>
            </a:r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212874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0D066A-74A0-496F-A680-3667BBC0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774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Выездные учебные семинары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9029266-4F2C-45C4-9274-EC12581F4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59" y="1498294"/>
            <a:ext cx="9993212" cy="52297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Республиканским </a:t>
            </a:r>
            <a:r>
              <a:rPr lang="ru-RU" sz="2800" dirty="0"/>
              <a:t>Советом совместно с региональными управлениями здравоохранения были организованы </a:t>
            </a:r>
            <a:r>
              <a:rPr lang="ru-RU" sz="2800" b="1" dirty="0"/>
              <a:t>выездные учебные семинары для работодателей, председателей профкомов, специалистов отделов кадров и представителей службы охраны труда, </a:t>
            </a:r>
            <a:r>
              <a:rPr lang="ru-RU" sz="2800" dirty="0"/>
              <a:t>посвященные вопросам трудового законодательства, роли коллективных договоров в деле защиты социально-экономических интересов трудящихся, организации работы по охране труда.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36156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53A0AC-D46D-4087-8099-200796F1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58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Выездные учебные семинары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91CB9DA-AB39-4FBA-AFFD-2AC77FC1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125" y="1465243"/>
            <a:ext cx="10116487" cy="4770304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smtClean="0"/>
              <a:t>в </a:t>
            </a:r>
            <a:r>
              <a:rPr lang="ru-RU" sz="2200" b="1" dirty="0"/>
              <a:t>течение 2014 года в 6 </a:t>
            </a:r>
            <a:r>
              <a:rPr lang="ru-RU" sz="2200" b="1" dirty="0" smtClean="0"/>
              <a:t>областях </a:t>
            </a:r>
            <a:r>
              <a:rPr lang="ru-RU" sz="2200" dirty="0" smtClean="0"/>
              <a:t>(Андижанской</a:t>
            </a:r>
            <a:r>
              <a:rPr lang="ru-RU" sz="2200" dirty="0"/>
              <a:t>, Бухарской, Самаркандской, Сурхандарьинской, Навоинской, Кашкадарьинской областях) были </a:t>
            </a:r>
            <a:r>
              <a:rPr lang="ru-RU" sz="2200" b="1" dirty="0"/>
              <a:t>организованы</a:t>
            </a:r>
            <a:r>
              <a:rPr lang="ru-RU" sz="2200" dirty="0"/>
              <a:t> семинары для </a:t>
            </a:r>
            <a:r>
              <a:rPr lang="ru-RU" sz="2200" b="1" dirty="0"/>
              <a:t>142 работодателей, 183 председателей профкомов, 482 начальников и специалистов отделов кадров, 128 инженеров службы по охране труда, 68 представителей по охране труда – всего для 1003 работников</a:t>
            </a:r>
            <a:r>
              <a:rPr lang="ru-RU" sz="2200" dirty="0"/>
              <a:t>, </a:t>
            </a:r>
            <a:endParaRPr lang="ru-RU" sz="2200" dirty="0" smtClean="0"/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в </a:t>
            </a:r>
            <a:r>
              <a:rPr lang="ru-RU" sz="2200" dirty="0"/>
              <a:t>течение </a:t>
            </a:r>
            <a:r>
              <a:rPr lang="ru-RU" sz="2200" b="1" dirty="0"/>
              <a:t>2015 года в 5 областях </a:t>
            </a:r>
            <a:r>
              <a:rPr lang="ru-RU" sz="2200" dirty="0"/>
              <a:t>(Бухарской, Самаркандской, Навоинской, Кашкадарьинской и Сурхандарьинской областях) семинары были организованы для </a:t>
            </a:r>
            <a:r>
              <a:rPr lang="ru-RU" sz="2200" b="1" dirty="0"/>
              <a:t>637 руководителей и специалистов негосударственных </a:t>
            </a:r>
            <a:r>
              <a:rPr lang="ru-RU" sz="2200" dirty="0"/>
              <a:t>оздоровительно-профилактических учреждений.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2739867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447AC3-DE90-44FB-BEF8-1F4C18C7C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429" y="624110"/>
            <a:ext cx="9918183" cy="6207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Выездные учебные семинары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EE7B01-7981-4716-91E3-1A02332F5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159" y="1388125"/>
            <a:ext cx="10014333" cy="5012675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Республиканским Советом проведены учебные семинары д</a:t>
            </a:r>
            <a:r>
              <a:rPr lang="ru-RU" sz="2400" b="1" dirty="0"/>
              <a:t>ля работодателей, юристов, начальников отделов кадров и председателей первичных профкомов и инспекторов по охране труда</a:t>
            </a:r>
            <a:r>
              <a:rPr lang="ru-RU" sz="2400" dirty="0"/>
              <a:t> в которых приняли участие по Кашкадарьинской области </a:t>
            </a:r>
            <a:r>
              <a:rPr lang="ru-RU" sz="2400" b="1" dirty="0"/>
              <a:t>189, </a:t>
            </a:r>
            <a:r>
              <a:rPr lang="ru-RU" sz="2400" dirty="0"/>
              <a:t>Сурхандарьинской области </a:t>
            </a:r>
            <a:r>
              <a:rPr lang="ru-RU" sz="2400" b="1" dirty="0"/>
              <a:t>95</a:t>
            </a:r>
            <a:r>
              <a:rPr lang="ru-RU" sz="2400" dirty="0"/>
              <a:t>, Республике Каракалпакстан </a:t>
            </a:r>
            <a:r>
              <a:rPr lang="ru-RU" sz="2400" b="1" dirty="0"/>
              <a:t>320</a:t>
            </a:r>
            <a:r>
              <a:rPr lang="ru-RU" sz="2400" dirty="0"/>
              <a:t>, Хорезмской области </a:t>
            </a:r>
            <a:r>
              <a:rPr lang="ru-RU" sz="2400" b="1" dirty="0"/>
              <a:t>156</a:t>
            </a:r>
            <a:r>
              <a:rPr lang="ru-RU" sz="2400" dirty="0"/>
              <a:t> вышеназванных работников. </a:t>
            </a:r>
          </a:p>
          <a:p>
            <a:r>
              <a:rPr lang="ru-RU" sz="2400" dirty="0"/>
              <a:t>В подобных выездных циклах принимали участие 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2016 году 456, 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2017 году 578, 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2018 году 780 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	за </a:t>
            </a:r>
            <a:r>
              <a:rPr lang="ru-RU" sz="2400" b="1" dirty="0"/>
              <a:t>9 месяцев 2019 года 872</a:t>
            </a:r>
            <a:r>
              <a:rPr lang="ru-RU" sz="2400" dirty="0"/>
              <a:t> работодателей, их представителей и председателей первичных профсоюзных организаций.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43904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1C4665-36CE-4B68-B128-721E949C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817" y="624110"/>
            <a:ext cx="9664795" cy="7199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Инновационные методы обучения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ECDB30-45F1-4B32-A8BF-0525717E2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973" y="1421175"/>
            <a:ext cx="10215639" cy="4891489"/>
          </a:xfrm>
        </p:spPr>
        <p:txBody>
          <a:bodyPr>
            <a:noAutofit/>
          </a:bodyPr>
          <a:lstStyle/>
          <a:p>
            <a:r>
              <a:rPr lang="ru-RU" sz="2000" b="1" dirty="0"/>
              <a:t>С 2015 года </a:t>
            </a:r>
            <a:r>
              <a:rPr lang="ru-RU" sz="2000" dirty="0"/>
              <a:t>Республиканский Совет с целью ознакомления работников с законами и подзаконными актами, принимаемыми касательно интересов сотрудников отрасли, </a:t>
            </a:r>
            <a:r>
              <a:rPr lang="ru-RU" sz="2000" b="1" dirty="0"/>
              <a:t>была создана </a:t>
            </a:r>
            <a:r>
              <a:rPr lang="ru-RU" sz="2000" b="1" dirty="0" smtClean="0"/>
              <a:t>база электронных адресов </a:t>
            </a:r>
            <a:r>
              <a:rPr lang="ru-RU" sz="2000" b="1" dirty="0"/>
              <a:t>985 работодателей и 658 профсоюзных активистов</a:t>
            </a:r>
            <a:r>
              <a:rPr lang="ru-RU" sz="2000" dirty="0"/>
              <a:t> и в дальнейшем данный перечень систематически расширялся. </a:t>
            </a:r>
            <a:endParaRPr lang="ru-RU" sz="2000" dirty="0" smtClean="0"/>
          </a:p>
          <a:p>
            <a:r>
              <a:rPr lang="ru-RU" sz="2000" dirty="0" smtClean="0"/>
              <a:t>С </a:t>
            </a:r>
            <a:r>
              <a:rPr lang="ru-RU" sz="2000" dirty="0"/>
              <a:t>целью направления им кратких сведений о трудовом законодательстве, охране труда, социальном партнерстве, подготовленных в форме резюме, была создана система </a:t>
            </a:r>
            <a:r>
              <a:rPr lang="ru-RU" sz="2000" dirty="0">
                <a:solidFill>
                  <a:srgbClr val="FF0000"/>
                </a:solidFill>
              </a:rPr>
              <a:t>“</a:t>
            </a:r>
            <a:r>
              <a:rPr lang="ru-RU" sz="2000" b="1" dirty="0">
                <a:solidFill>
                  <a:srgbClr val="FF0000"/>
                </a:solidFill>
              </a:rPr>
              <a:t>непрерывного, активного, электронного, дистанционного повышения квалификации</a:t>
            </a:r>
            <a:r>
              <a:rPr lang="ru-RU" sz="2000" dirty="0" smtClean="0">
                <a:solidFill>
                  <a:srgbClr val="FF0000"/>
                </a:solidFill>
              </a:rPr>
              <a:t>”.</a:t>
            </a:r>
          </a:p>
          <a:p>
            <a:r>
              <a:rPr lang="ru-RU" sz="2000" dirty="0" smtClean="0"/>
              <a:t>Данная </a:t>
            </a:r>
            <a:r>
              <a:rPr lang="ru-RU" sz="2000" dirty="0"/>
              <a:t>система успешно действует и совершенствуется по сей день. В настоящее время к данной дистанционной системе повышения квалификации имеют доступ </a:t>
            </a:r>
            <a:r>
              <a:rPr lang="ru-RU" sz="2000" b="1" dirty="0"/>
              <a:t>4174 работодателей и их представителей, 2581 членов профсоюзных комитетов.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916847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F7FE2C-3E0F-4B22-BEB2-A1DC73E0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266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профактива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82FC39E-FA7A-41FC-BF86-8F03B6FC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822" y="1355075"/>
            <a:ext cx="10314790" cy="483640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Внедрена </a:t>
            </a:r>
            <a:r>
              <a:rPr lang="ru-RU" dirty="0"/>
              <a:t>также система повышения квалификации </a:t>
            </a:r>
            <a:r>
              <a:rPr lang="ru-RU" b="1" dirty="0"/>
              <a:t>руководителей и бухгалтеров профкомов, </a:t>
            </a:r>
            <a:r>
              <a:rPr lang="ru-RU" dirty="0"/>
              <a:t>которые проходят в течение одной недели курсы возобновления своих знаний каждые три года в </a:t>
            </a:r>
            <a:r>
              <a:rPr lang="ru-RU" b="1" dirty="0"/>
              <a:t>Учебном центре Совета Федерации </a:t>
            </a:r>
            <a:r>
              <a:rPr lang="ru-RU" dirty="0" smtClean="0"/>
              <a:t>профсоюзов.</a:t>
            </a:r>
          </a:p>
          <a:p>
            <a:r>
              <a:rPr lang="ru-RU" dirty="0" smtClean="0"/>
              <a:t> </a:t>
            </a:r>
            <a:r>
              <a:rPr lang="ru-RU" dirty="0"/>
              <a:t>В данном Учебном центре в течение </a:t>
            </a:r>
            <a:r>
              <a:rPr lang="ru-RU" b="1" dirty="0"/>
              <a:t>2015 года обучались 125 профсоюзных активистов </a:t>
            </a:r>
            <a:r>
              <a:rPr lang="ru-RU" dirty="0"/>
              <a:t>(100 из них вновь избранные, а также не обучавшиеся в течение многолетней трудовой деятельности председатели первичных профкомов, 25 кассиров),  </a:t>
            </a:r>
            <a:endParaRPr lang="ru-RU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2016 году прошли курсы 74 </a:t>
            </a:r>
            <a:r>
              <a:rPr lang="ru-RU" dirty="0"/>
              <a:t>вновь избранные председатели </a:t>
            </a:r>
            <a:r>
              <a:rPr lang="ru-RU" b="1" dirty="0"/>
              <a:t>первичных профкомов</a:t>
            </a:r>
            <a:r>
              <a:rPr lang="ru-RU" dirty="0"/>
              <a:t> </a:t>
            </a:r>
            <a:r>
              <a:rPr lang="ru-RU" b="1" dirty="0"/>
              <a:t>и 22 председателей ревизионных комиссий</a:t>
            </a:r>
            <a:r>
              <a:rPr lang="ru-RU" dirty="0"/>
              <a:t> первичных профсоюзных организаций, </a:t>
            </a:r>
            <a:endParaRPr lang="ru-RU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2017 году 102 </a:t>
            </a:r>
            <a:r>
              <a:rPr lang="ru-RU" dirty="0"/>
              <a:t>вновь избранные председатели </a:t>
            </a:r>
            <a:r>
              <a:rPr lang="ru-RU" b="1" dirty="0"/>
              <a:t>профкомов районных и городских медицинских объединений,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2018 году 201, в течение 9 месяцев 2019 года 170, всего 694 председателей, кассиров крупных первичных профсоюзных комитетов </a:t>
            </a:r>
            <a:r>
              <a:rPr lang="ru-RU" dirty="0"/>
              <a:t>повысили свою квалификацию получив свежие знания по вопросам организации деятельности профсоюзных организаций согласно требованиям устава и нормативных актов.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0787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DCE85A-DBA3-4687-801B-A2007182C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672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профактива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228943A-6286-499F-8C69-11AAAFCB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395" y="1299990"/>
            <a:ext cx="9940217" cy="4611232"/>
          </a:xfrm>
        </p:spPr>
        <p:txBody>
          <a:bodyPr>
            <a:normAutofit/>
          </a:bodyPr>
          <a:lstStyle/>
          <a:p>
            <a:r>
              <a:rPr lang="ru-RU" sz="2000" dirty="0"/>
              <a:t>В целях обеспечения прибытия слушателей на учебу уже ознакомленными с тематикой курсов, Республиканский Совет подготовил </a:t>
            </a:r>
            <a:r>
              <a:rPr lang="ru-RU" sz="2000" b="1" dirty="0"/>
              <a:t>раздаточные материалы по учебной программе в электронном и распечатанном вариантах</a:t>
            </a:r>
            <a:r>
              <a:rPr lang="ru-RU" sz="2000" dirty="0"/>
              <a:t>, которые направляются задолго до начала занятий. Весь учебный процесс проводится в форме лекций и практических занятий </a:t>
            </a:r>
            <a:r>
              <a:rPr lang="ru-RU" sz="2000" b="1" dirty="0"/>
              <a:t>штатными преподавателями учебного центра и специалистами Республиканского совета.</a:t>
            </a:r>
          </a:p>
          <a:p>
            <a:r>
              <a:rPr lang="ru-RU" sz="2000" dirty="0"/>
              <a:t>Кроме того, Республиканским Советом в течение </a:t>
            </a:r>
            <a:r>
              <a:rPr lang="ru-RU" sz="2000" b="1" dirty="0"/>
              <a:t>2013-2019 годов были подготовлены 7 </a:t>
            </a:r>
            <a:r>
              <a:rPr lang="ru-RU" sz="2000" b="1" dirty="0" smtClean="0"/>
              <a:t>сборник нормативных </a:t>
            </a:r>
            <a:r>
              <a:rPr lang="ru-RU" sz="2000" b="1" dirty="0"/>
              <a:t>документов и учебных пособий, </a:t>
            </a:r>
            <a:r>
              <a:rPr lang="ru-RU" sz="2000" dirty="0"/>
              <a:t>предназначенных для первичных профсоюзных организаций отрасли, работодателей и их представителей, которые были распространены не только серди профсоюзных активистов, но и их представителей.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4519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528CC8-F68E-48CF-8BF5-E4A7A23E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87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профактива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9E34CA4-79D5-4AEA-B179-506B01CBB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766" y="1322024"/>
            <a:ext cx="9697846" cy="4589198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Также, в целях повышения правовой грамотности работников отрасли Республиканский Совет профсоюза работников здравоохранения согласно условиям договора о сотрудничестве, заключенного с Министерством здравоохранения в журналах </a:t>
            </a:r>
            <a:r>
              <a:rPr lang="ru-RU" sz="2400" b="1" dirty="0"/>
              <a:t>“</a:t>
            </a:r>
            <a:r>
              <a:rPr lang="ru-RU" sz="2400" b="1" dirty="0" err="1"/>
              <a:t>Ҳамшира</a:t>
            </a:r>
            <a:r>
              <a:rPr lang="ru-RU" sz="2400" b="1" dirty="0"/>
              <a:t>” (“Медсестра”) и “</a:t>
            </a:r>
            <a:r>
              <a:rPr lang="ru-RU" sz="2400" b="1" dirty="0" err="1"/>
              <a:t>Соғлиқни сақлашни ташкил</a:t>
            </a:r>
            <a:r>
              <a:rPr lang="ru-RU" sz="2400" b="1" dirty="0"/>
              <a:t> </a:t>
            </a:r>
            <a:r>
              <a:rPr lang="ru-RU" sz="2400" b="1" dirty="0" err="1"/>
              <a:t>этиш</a:t>
            </a:r>
            <a:r>
              <a:rPr lang="ru-RU" sz="2400" b="1" dirty="0"/>
              <a:t> </a:t>
            </a:r>
            <a:r>
              <a:rPr lang="ru-RU" sz="2400" b="1" dirty="0" err="1"/>
              <a:t>ва</a:t>
            </a:r>
            <a:r>
              <a:rPr lang="ru-RU" sz="2400" b="1" dirty="0"/>
              <a:t> </a:t>
            </a:r>
            <a:r>
              <a:rPr lang="ru-RU" sz="2400" b="1" dirty="0" err="1"/>
              <a:t>бошқариш</a:t>
            </a:r>
            <a:r>
              <a:rPr lang="ru-RU" sz="2400" b="1" dirty="0"/>
              <a:t>” (“Организация и управление здравоохранением), а также в газетах  “</a:t>
            </a:r>
            <a:r>
              <a:rPr lang="ru-RU" sz="2400" b="1" dirty="0" err="1"/>
              <a:t>Ўзбекистонда</a:t>
            </a:r>
            <a:r>
              <a:rPr lang="ru-RU" sz="2400" b="1" dirty="0"/>
              <a:t> </a:t>
            </a:r>
            <a:r>
              <a:rPr lang="ru-RU" sz="2400" b="1" dirty="0" err="1"/>
              <a:t>соғлиқни сақлаш </a:t>
            </a:r>
            <a:r>
              <a:rPr lang="ru-RU" sz="2400" b="1" dirty="0"/>
              <a:t>– Здравоохранение Узбекистана” </a:t>
            </a:r>
            <a:r>
              <a:rPr lang="ru-RU" sz="2400" dirty="0" smtClean="0"/>
              <a:t>открыты </a:t>
            </a:r>
            <a:r>
              <a:rPr lang="ru-RU" sz="2400" dirty="0"/>
              <a:t>рубрики </a:t>
            </a:r>
            <a:r>
              <a:rPr lang="ru-RU" sz="2400" b="1" dirty="0"/>
              <a:t>“Отвечаем на ваш вопрос...”, </a:t>
            </a:r>
            <a:r>
              <a:rPr lang="ru-RU" sz="2400" dirty="0"/>
              <a:t>где в течение года на различных номерах публикуются ответы на интересующие работников отрасли вопросы по трудовому законодательству, трудовым отношениям.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8359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DDE120-3AAA-4191-A1BD-EFF9973D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379" y="624110"/>
            <a:ext cx="9011798" cy="58774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Результаты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32672F4-30DE-4F21-858C-D79BE5716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733" y="1299990"/>
            <a:ext cx="9719879" cy="4611232"/>
          </a:xfrm>
        </p:spPr>
        <p:txBody>
          <a:bodyPr>
            <a:normAutofit fontScale="92500" lnSpcReduction="10000"/>
          </a:bodyPr>
          <a:lstStyle/>
          <a:p>
            <a:r>
              <a:rPr lang="ru-RU" sz="2100" dirty="0" smtClean="0"/>
              <a:t>Мы </a:t>
            </a:r>
            <a:r>
              <a:rPr lang="ru-RU" sz="2100" dirty="0"/>
              <a:t>свое внимание преимущественно уделяли на повышение правового сознания профсоюзных активистов, работодателей и их представителей по вопросам труда и трудовых отношений. Само собой подразумевается вопрос: </a:t>
            </a:r>
            <a:r>
              <a:rPr lang="ru-RU" sz="2100" b="1" dirty="0"/>
              <a:t>и чего же мы этим добились?</a:t>
            </a:r>
          </a:p>
          <a:p>
            <a:r>
              <a:rPr lang="ru-RU" sz="2100" b="1" dirty="0"/>
              <a:t>В течение 6 лет</a:t>
            </a:r>
            <a:r>
              <a:rPr lang="ru-RU" sz="2100" dirty="0"/>
              <a:t> средства, вложенные </a:t>
            </a:r>
            <a:r>
              <a:rPr lang="ru-RU" sz="2100" b="1" dirty="0"/>
              <a:t>на выполнение коллективного договора, возросли более чем в 12 раз</a:t>
            </a:r>
            <a:r>
              <a:rPr lang="ru-RU" sz="2100" dirty="0"/>
              <a:t>, иначе говоря затраты на каждого работника составили:</a:t>
            </a:r>
          </a:p>
          <a:p>
            <a:pPr>
              <a:buNone/>
            </a:pPr>
            <a:r>
              <a:rPr lang="ru-RU" sz="2100" dirty="0" smtClean="0"/>
              <a:t>	</a:t>
            </a:r>
            <a:r>
              <a:rPr lang="ru-RU" sz="2100" b="1" dirty="0" smtClean="0"/>
              <a:t>в </a:t>
            </a:r>
            <a:r>
              <a:rPr lang="ru-RU" sz="2100" b="1" dirty="0"/>
              <a:t>2013 году </a:t>
            </a:r>
            <a:r>
              <a:rPr lang="ru-RU" sz="2100" b="1" dirty="0" smtClean="0"/>
              <a:t>443.504 </a:t>
            </a:r>
            <a:r>
              <a:rPr lang="ru-RU" sz="2100" b="1" dirty="0"/>
              <a:t>сума, </a:t>
            </a:r>
          </a:p>
          <a:p>
            <a:pPr>
              <a:buNone/>
            </a:pPr>
            <a:r>
              <a:rPr lang="ru-RU" sz="2100" b="1" dirty="0" smtClean="0"/>
              <a:t>	в </a:t>
            </a:r>
            <a:r>
              <a:rPr lang="ru-RU" sz="2100" b="1" dirty="0"/>
              <a:t>2014 году </a:t>
            </a:r>
            <a:r>
              <a:rPr lang="ru-RU" sz="2100" b="1" dirty="0" smtClean="0"/>
              <a:t>605.667 </a:t>
            </a:r>
            <a:r>
              <a:rPr lang="ru-RU" sz="2100" b="1" dirty="0" err="1"/>
              <a:t>сумов</a:t>
            </a:r>
            <a:r>
              <a:rPr lang="ru-RU" sz="2100" b="1" dirty="0"/>
              <a:t>, </a:t>
            </a:r>
          </a:p>
          <a:p>
            <a:pPr>
              <a:buNone/>
            </a:pPr>
            <a:r>
              <a:rPr lang="ru-RU" sz="2100" b="1" dirty="0" smtClean="0"/>
              <a:t>	в </a:t>
            </a:r>
            <a:r>
              <a:rPr lang="ru-RU" sz="2100" b="1" dirty="0"/>
              <a:t>2015 году </a:t>
            </a:r>
            <a:r>
              <a:rPr lang="ru-RU" sz="2100" b="1" dirty="0" smtClean="0"/>
              <a:t>994.000 </a:t>
            </a:r>
            <a:r>
              <a:rPr lang="ru-RU" sz="2100" b="1" dirty="0" err="1"/>
              <a:t>сумов</a:t>
            </a:r>
            <a:r>
              <a:rPr lang="ru-RU" sz="2100" b="1" dirty="0"/>
              <a:t>, </a:t>
            </a:r>
          </a:p>
          <a:p>
            <a:pPr>
              <a:buNone/>
            </a:pPr>
            <a:r>
              <a:rPr lang="ru-RU" sz="2100" b="1" dirty="0" smtClean="0"/>
              <a:t>	в </a:t>
            </a:r>
            <a:r>
              <a:rPr lang="ru-RU" sz="2100" b="1" dirty="0"/>
              <a:t>2016 году </a:t>
            </a:r>
            <a:r>
              <a:rPr lang="ru-RU" sz="2100" b="1" dirty="0" smtClean="0"/>
              <a:t>1.447.800 </a:t>
            </a:r>
            <a:r>
              <a:rPr lang="ru-RU" sz="2100" b="1" dirty="0" err="1"/>
              <a:t>сумов</a:t>
            </a:r>
            <a:r>
              <a:rPr lang="ru-RU" sz="2100" dirty="0"/>
              <a:t>. </a:t>
            </a:r>
          </a:p>
          <a:p>
            <a:pPr>
              <a:buNone/>
            </a:pPr>
            <a:r>
              <a:rPr lang="ru-RU" sz="2100" b="1" dirty="0" smtClean="0"/>
              <a:t>	в </a:t>
            </a:r>
            <a:r>
              <a:rPr lang="ru-RU" sz="2100" b="1" dirty="0"/>
              <a:t>2017 году </a:t>
            </a:r>
            <a:r>
              <a:rPr lang="ru-RU" sz="2100" b="1" dirty="0" smtClean="0"/>
              <a:t>2.100.000 </a:t>
            </a:r>
            <a:r>
              <a:rPr lang="ru-RU" sz="2100" b="1" dirty="0" err="1"/>
              <a:t>сумов</a:t>
            </a:r>
            <a:r>
              <a:rPr lang="ru-RU" sz="2100" b="1" dirty="0"/>
              <a:t>, </a:t>
            </a:r>
          </a:p>
          <a:p>
            <a:pPr>
              <a:buNone/>
            </a:pPr>
            <a:r>
              <a:rPr lang="ru-RU" sz="2100" b="1" dirty="0" smtClean="0"/>
              <a:t>	в </a:t>
            </a:r>
            <a:r>
              <a:rPr lang="ru-RU" sz="2100" b="1" dirty="0"/>
              <a:t>2018 году </a:t>
            </a:r>
            <a:r>
              <a:rPr lang="ru-RU" sz="2100" b="1" dirty="0" smtClean="0"/>
              <a:t>3.641.996 </a:t>
            </a:r>
            <a:r>
              <a:rPr lang="ru-RU" sz="2100" b="1" dirty="0" err="1"/>
              <a:t>сумов</a:t>
            </a:r>
            <a:r>
              <a:rPr lang="ru-RU" sz="2100" b="1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8538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FCFC54-8F55-4064-989F-A94B3BB5B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531" y="624110"/>
            <a:ext cx="8615189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Результаты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00E74A-35CD-4B7A-B70F-DF2EF402E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906" y="1355075"/>
            <a:ext cx="10259706" cy="455614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Денежные </a:t>
            </a:r>
            <a:r>
              <a:rPr lang="ru-RU" sz="2400" b="1" dirty="0"/>
              <a:t>средства</a:t>
            </a:r>
            <a:r>
              <a:rPr lang="ru-RU" sz="2400" dirty="0"/>
              <a:t>, направляемые </a:t>
            </a:r>
            <a:r>
              <a:rPr lang="ru-RU" sz="2400" b="1" dirty="0"/>
              <a:t>на охрану труда в течение 6 лет возросли более чем в 10,3 раза, </a:t>
            </a:r>
            <a:r>
              <a:rPr lang="ru-RU" sz="2400" dirty="0"/>
              <a:t>иначе говоря затраты на каждого работника составили:</a:t>
            </a:r>
          </a:p>
          <a:p>
            <a:pPr marL="0" indent="0">
              <a:buNone/>
            </a:pPr>
            <a:endParaRPr lang="ru-RU" sz="2400" dirty="0"/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2013 году в среднем </a:t>
            </a:r>
            <a:r>
              <a:rPr lang="ru-RU" sz="2400" b="1" dirty="0" smtClean="0"/>
              <a:t>29.022 </a:t>
            </a:r>
            <a:r>
              <a:rPr lang="ru-RU" sz="2400" b="1" dirty="0" err="1" smtClean="0"/>
              <a:t>сумов</a:t>
            </a:r>
            <a:r>
              <a:rPr lang="ru-RU" sz="2400" b="1" dirty="0" smtClean="0"/>
              <a:t>, </a:t>
            </a:r>
            <a:endParaRPr lang="ru-RU" sz="2400" b="1" dirty="0"/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2014 году </a:t>
            </a:r>
            <a:r>
              <a:rPr lang="ru-RU" sz="2400" b="1" dirty="0" smtClean="0"/>
              <a:t>46.600 </a:t>
            </a:r>
            <a:r>
              <a:rPr lang="ru-RU" sz="2400" b="1" dirty="0" err="1"/>
              <a:t>сумов</a:t>
            </a:r>
            <a:r>
              <a:rPr lang="ru-RU" sz="2400" b="1" dirty="0"/>
              <a:t>, </a:t>
            </a:r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2015 году </a:t>
            </a:r>
            <a:r>
              <a:rPr lang="ru-RU" sz="2400" b="1" dirty="0" smtClean="0"/>
              <a:t>65.480 </a:t>
            </a:r>
            <a:r>
              <a:rPr lang="ru-RU" sz="2400" b="1" dirty="0" err="1"/>
              <a:t>сумов</a:t>
            </a:r>
            <a:r>
              <a:rPr lang="ru-RU" sz="2400" b="1" dirty="0"/>
              <a:t>, </a:t>
            </a:r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2016 году </a:t>
            </a:r>
            <a:r>
              <a:rPr lang="ru-RU" sz="2400" b="1" dirty="0" smtClean="0"/>
              <a:t>166.890 </a:t>
            </a:r>
            <a:r>
              <a:rPr lang="ru-RU" sz="2400" b="1" dirty="0" err="1"/>
              <a:t>сумов</a:t>
            </a:r>
            <a:r>
              <a:rPr lang="ru-RU" sz="2400" b="1" dirty="0"/>
              <a:t>. </a:t>
            </a:r>
          </a:p>
          <a:p>
            <a:pPr>
              <a:buNone/>
            </a:pPr>
            <a:r>
              <a:rPr lang="ru-RU" sz="2400" b="1" dirty="0" smtClean="0"/>
              <a:t>	в </a:t>
            </a:r>
            <a:r>
              <a:rPr lang="ru-RU" sz="2400" b="1" dirty="0"/>
              <a:t>2017 году </a:t>
            </a:r>
            <a:r>
              <a:rPr lang="ru-RU" sz="2400" b="1" dirty="0" smtClean="0"/>
              <a:t> 210.717 </a:t>
            </a:r>
            <a:r>
              <a:rPr lang="ru-RU" sz="2400" b="1" dirty="0" err="1"/>
              <a:t>сумов</a:t>
            </a:r>
            <a:r>
              <a:rPr lang="ru-RU" sz="2400" b="1" dirty="0"/>
              <a:t>, </a:t>
            </a:r>
          </a:p>
          <a:p>
            <a:r>
              <a:rPr lang="ru-RU" sz="2400" b="1" dirty="0"/>
              <a:t>в 2018 году </a:t>
            </a:r>
            <a:r>
              <a:rPr lang="ru-RU" sz="2400" b="1" dirty="0" smtClean="0"/>
              <a:t>282.547 </a:t>
            </a:r>
            <a:r>
              <a:rPr lang="ru-RU" sz="2400" b="1" dirty="0" err="1"/>
              <a:t>сумов</a:t>
            </a:r>
            <a:r>
              <a:rPr lang="ru-RU" sz="2400" b="1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140763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0B970D-8EDE-4957-B3E1-3ABD143F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335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B72BFB-0011-4EA5-B87E-4ED7F047C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890" y="1311007"/>
            <a:ext cx="9926198" cy="4600215"/>
          </a:xfrm>
        </p:spPr>
        <p:txBody>
          <a:bodyPr>
            <a:normAutofit fontScale="92500"/>
          </a:bodyPr>
          <a:lstStyle/>
          <a:p>
            <a:r>
              <a:rPr lang="ru-RU" sz="2800" b="1" dirty="0"/>
              <a:t>Конечно, эти показатели могли сложиться не только за счет повышения правовой сознательности работодателей, их представителей и активистов профсоюзных организаций. Однако мы считаем, что проведенная нами работа стала важным фактором повышения </a:t>
            </a:r>
            <a:r>
              <a:rPr lang="ru-RU" sz="2800" b="1" dirty="0" smtClean="0"/>
              <a:t>уровня знаний по трудовым, социально-экономическом вопросам и </a:t>
            </a:r>
            <a:r>
              <a:rPr lang="ru-RU" sz="2800" b="1" dirty="0" err="1" smtClean="0"/>
              <a:t>работадателей</a:t>
            </a:r>
            <a:r>
              <a:rPr lang="ru-RU" sz="2800" b="1" dirty="0" smtClean="0"/>
              <a:t> отрасли и профактива</a:t>
            </a:r>
          </a:p>
          <a:p>
            <a:endParaRPr lang="ru-RU" sz="2800" b="1" dirty="0" smtClean="0"/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СПАСИБО ЗА ВАШИ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302067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B6B5BB-9A9D-418B-B51A-A6CA4540C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580" y="524523"/>
            <a:ext cx="10092215" cy="106190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Реформы системы здравоохранения в Республике Узбекистан проводятся в течение 20 лет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D767F8-6163-4534-850F-59178A8D5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495" y="1498293"/>
            <a:ext cx="9882131" cy="4836405"/>
          </a:xfrm>
        </p:spPr>
        <p:txBody>
          <a:bodyPr>
            <a:normAutofit/>
          </a:bodyPr>
          <a:lstStyle/>
          <a:p>
            <a:r>
              <a:rPr lang="ru-RU" b="1" dirty="0"/>
              <a:t>Цель:</a:t>
            </a:r>
          </a:p>
          <a:p>
            <a:pPr marL="0" indent="0">
              <a:buNone/>
            </a:pPr>
            <a:r>
              <a:rPr lang="ru-RU" dirty="0"/>
              <a:t>подготовить в этой сфере новые руководящие кадры из числа молодых, современных, энергичных и всесторонне эрудированных специалистов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Современный организатор системы здравоохранения обязан: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владеть информацией о показателях здоровья населения,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уметь планировать оказываемую им медицинскую помощь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обладать  навыками осуществления социального партнерства с представительскими органами, конструирования трудовых отношений,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детально знать вопросы, связанные с социально-экономическими интересами работников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владеть теорией и практикой современного менеджмента. </a:t>
            </a:r>
          </a:p>
        </p:txBody>
      </p:sp>
    </p:spTree>
    <p:extLst>
      <p:ext uri="{BB962C8B-B14F-4D97-AF65-F5344CB8AC3E}">
        <p14:creationId xmlns="" xmlns:p14="http://schemas.microsoft.com/office/powerpoint/2010/main" val="58171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B4B492-FADC-422C-8876-8D6CB7D1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283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Повышение квалификации работодателей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FD269E-D203-47EB-9E1E-C2BEC926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075" y="1233889"/>
            <a:ext cx="10432973" cy="5255046"/>
          </a:xfrm>
        </p:spPr>
        <p:txBody>
          <a:bodyPr>
            <a:normAutofit/>
          </a:bodyPr>
          <a:lstStyle/>
          <a:p>
            <a:r>
              <a:rPr lang="ru-RU" sz="2400" dirty="0"/>
              <a:t>На кафедре </a:t>
            </a:r>
            <a:r>
              <a:rPr lang="ru-RU" sz="2400" b="1" dirty="0"/>
              <a:t>“Организация, финансирование и управление здравоохранения” Ташкентского </a:t>
            </a:r>
            <a:r>
              <a:rPr lang="ru-RU" sz="2400" b="1" dirty="0" smtClean="0"/>
              <a:t>института </a:t>
            </a:r>
            <a:r>
              <a:rPr lang="ru-RU" sz="2400" b="1" dirty="0"/>
              <a:t>повышения квалификации врачей </a:t>
            </a:r>
            <a:r>
              <a:rPr lang="ru-RU" sz="2400" dirty="0"/>
              <a:t>повышают свою квалификацию работодатели сферы. </a:t>
            </a:r>
          </a:p>
          <a:p>
            <a:r>
              <a:rPr lang="ru-RU" sz="2400" dirty="0"/>
              <a:t>На кафедре в основном читаются лекции по теории и практике менеджмента, о сущности, целях и задачах осуществляемых реформ.</a:t>
            </a:r>
          </a:p>
          <a:p>
            <a:r>
              <a:rPr lang="ru-RU" sz="2400" dirty="0"/>
              <a:t> Несмотря на то, что работодатели больше нуждаются в получении знаний по вопросам заключения коллективных договоров, социального партнерства, социально-экономической защите работников, трудовом законодательстве и охране труда, эти вопросы обходились стороной.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13411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689A90-B6EF-4B3F-BE14-EFB8F6CD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181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работодателей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69C35F-1BBE-45EA-8461-714F9C80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58" y="1233889"/>
            <a:ext cx="10160554" cy="5067759"/>
          </a:xfrm>
        </p:spPr>
        <p:txBody>
          <a:bodyPr>
            <a:normAutofit/>
          </a:bodyPr>
          <a:lstStyle/>
          <a:p>
            <a:r>
              <a:rPr lang="ru-RU" sz="2000" dirty="0"/>
              <a:t>В связи с этим, в целях развития принципов социального партнерства и дачи учебно-методических и информационных консультаций, оказания организационного содействия по данному направлению и информированию работодателей и их представителей в вопросах социального партнерства,  </a:t>
            </a:r>
            <a:r>
              <a:rPr lang="ru-RU" sz="2000" b="1" dirty="0"/>
              <a:t>согласно Отраслевому соглашению, </a:t>
            </a:r>
            <a:r>
              <a:rPr lang="ru-RU" sz="2000" dirty="0"/>
              <a:t>заключенному Республиканским Советом профсоюза работников здравоохранения Узбекистана с крупнейшим социальным партнером – Министерством здравоохранения Республики </a:t>
            </a:r>
            <a:r>
              <a:rPr lang="ru-RU" sz="2000" b="1" dirty="0"/>
              <a:t>Узбекистан с 2011 года</a:t>
            </a:r>
            <a:r>
              <a:rPr lang="ru-RU" sz="2000" dirty="0"/>
              <a:t> руководители органов управления системы здравоохранения </a:t>
            </a:r>
            <a:r>
              <a:rPr lang="ru-RU" sz="2000" b="1" dirty="0"/>
              <a:t>по 8 часовой </a:t>
            </a:r>
            <a:r>
              <a:rPr lang="ru-RU" sz="2000" dirty="0"/>
              <a:t>программе, а резервы кадра и главные медсестры по </a:t>
            </a:r>
            <a:r>
              <a:rPr lang="ru-RU" sz="2000" b="1" dirty="0"/>
              <a:t>6 часовой </a:t>
            </a:r>
            <a:r>
              <a:rPr lang="ru-RU" sz="2000" dirty="0"/>
              <a:t>программе обучаются в Ташкентском Институте повышения квалификации врачей в учебных семинарах, проводимых на тему </a:t>
            </a:r>
            <a:r>
              <a:rPr lang="ru-RU" sz="2000" b="1" dirty="0"/>
              <a:t>“Социально-экономические и трудовые права работников системы здравоохранения и вопросы социального партнерства в организации работ по охране труда”.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188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634955-DCA1-46A4-8449-9165881F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876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работодателей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6A2C32-A286-4E42-A1F6-85E2CCCE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1175" y="1255923"/>
            <a:ext cx="10300771" cy="5221995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С </a:t>
            </a:r>
            <a:r>
              <a:rPr lang="ru-RU" sz="2400" b="1" dirty="0"/>
              <a:t>2014 года </a:t>
            </a:r>
            <a:r>
              <a:rPr lang="ru-RU" sz="2400" dirty="0"/>
              <a:t>внедрена практика повышения квалификации региональных руководителей системы здравоохранения, т.е. </a:t>
            </a:r>
            <a:r>
              <a:rPr lang="ru-RU" sz="2400" b="1" dirty="0"/>
              <a:t>министра здравоохранения Республики Каракалпакстан и руководителей аппарата министерства, начальников и заместителей начальников Главного управления здравоохранения города Ташкента, управлений здравоохранения областей</a:t>
            </a:r>
            <a:r>
              <a:rPr lang="ru-RU" sz="2400" dirty="0"/>
              <a:t>, руководящего состава аппарата данных управлений по </a:t>
            </a:r>
            <a:r>
              <a:rPr lang="ru-RU" sz="2400" b="1" dirty="0"/>
              <a:t>8 часовой </a:t>
            </a:r>
            <a:r>
              <a:rPr lang="ru-RU" sz="2400" dirty="0"/>
              <a:t>программе на ежегодных недельных курсах института повышения квалификации врачей.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результате этого появилась возможность проведения конструктивного общения по имеющимся проблемам защиты работников сферы, специфичным для каждого региона.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774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B51E88-603D-4D03-8715-814EB8CF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367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работодателей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165BA5-9B71-4527-8228-225339E74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940" y="1333041"/>
            <a:ext cx="10289754" cy="5089793"/>
          </a:xfrm>
        </p:spPr>
        <p:txBody>
          <a:bodyPr>
            <a:noAutofit/>
          </a:bodyPr>
          <a:lstStyle/>
          <a:p>
            <a:r>
              <a:rPr lang="ru-RU" sz="2000" dirty="0"/>
              <a:t>В программу семинаров, проводимых для работодателей включены лекции на такие темы, как </a:t>
            </a:r>
            <a:r>
              <a:rPr lang="ru-RU" sz="2000" b="1" dirty="0"/>
              <a:t>“Задачи и права работодателей в сфере охраны труда”, “Задачи и обязанности работодателей в обеспечении исполнения Отраслевых соглашений, заключенных с ассоциациями работодателей и коллективных договоров, подписанных в предприятиях”, </a:t>
            </a:r>
            <a:r>
              <a:rPr lang="ru-RU" sz="2000" dirty="0"/>
              <a:t>а также </a:t>
            </a:r>
            <a:r>
              <a:rPr lang="ru-RU" sz="2000" b="1" dirty="0"/>
              <a:t>“Изменения и дополнения, внесенные в Трудовой кодекс и законодательные акты по труду”. </a:t>
            </a:r>
            <a:endParaRPr lang="ru-RU" sz="2000" b="1" dirty="0" smtClean="0"/>
          </a:p>
          <a:p>
            <a:r>
              <a:rPr lang="ru-RU" sz="2000" dirty="0" smtClean="0"/>
              <a:t>Для </a:t>
            </a:r>
            <a:r>
              <a:rPr lang="ru-RU" sz="2000" dirty="0"/>
              <a:t>оснащения слушателей в семинарах необходимыми сведениями, с </a:t>
            </a:r>
            <a:r>
              <a:rPr lang="ru-RU" sz="2000" b="1" dirty="0"/>
              <a:t>2014 года </a:t>
            </a:r>
            <a:r>
              <a:rPr lang="ru-RU" sz="2000" dirty="0"/>
              <a:t>внедрено распространение презентаций и нормативных актов </a:t>
            </a:r>
            <a:r>
              <a:rPr lang="ru-RU" sz="2000" b="1" dirty="0"/>
              <a:t>по 20 темам</a:t>
            </a:r>
            <a:r>
              <a:rPr lang="ru-RU" sz="2000" dirty="0"/>
              <a:t>, то уже на сегодня в состав раздаточных материалов </a:t>
            </a:r>
            <a:r>
              <a:rPr lang="ru-RU" sz="2000" b="1" dirty="0"/>
              <a:t>включены более 250 сведений</a:t>
            </a:r>
            <a:r>
              <a:rPr lang="ru-RU" sz="2000" dirty="0"/>
              <a:t>. Эти раздаточные материалы распространяются с помощью носителей электронной информации. А </a:t>
            </a:r>
            <a:r>
              <a:rPr lang="ru-RU" sz="2000" b="1" dirty="0"/>
              <a:t>лекции читают в основном председатель Республиканского совета и соответствующие специалисты.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275458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A1460D0-2ABA-4BD3-9CDB-D2B7ACBB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181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работодателей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6C077A-917C-4B55-9898-9217F1C8D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653" y="1366091"/>
            <a:ext cx="10424959" cy="5100809"/>
          </a:xfrm>
        </p:spPr>
        <p:txBody>
          <a:bodyPr/>
          <a:lstStyle/>
          <a:p>
            <a:r>
              <a:rPr lang="ru-RU" sz="2400" b="1" dirty="0" smtClean="0"/>
              <a:t>С </a:t>
            </a:r>
            <a:r>
              <a:rPr lang="ru-RU" sz="2400" b="1" dirty="0"/>
              <a:t>2014 года </a:t>
            </a:r>
            <a:r>
              <a:rPr lang="ru-RU" sz="2400" dirty="0"/>
              <a:t>на эти семинары привлекаются не только работодатели, но </a:t>
            </a:r>
            <a:r>
              <a:rPr lang="ru-RU" sz="2400" b="1" dirty="0"/>
              <a:t>и резервы руководящих кадр</a:t>
            </a:r>
            <a:r>
              <a:rPr lang="ru-RU" sz="2400" dirty="0"/>
              <a:t>ов, а также </a:t>
            </a:r>
            <a:r>
              <a:rPr lang="ru-RU" sz="2400" b="1" dirty="0"/>
              <a:t>главные медсестры учреждений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Также </a:t>
            </a:r>
            <a:r>
              <a:rPr lang="ru-RU" sz="2400" dirty="0"/>
              <a:t>в программу семинаров включена тема </a:t>
            </a:r>
            <a:r>
              <a:rPr lang="ru-RU" sz="2400" b="1" dirty="0"/>
              <a:t>“Конвенции Международной Организации </a:t>
            </a:r>
            <a:r>
              <a:rPr lang="ru-RU" sz="2400" b="1" dirty="0" smtClean="0"/>
              <a:t>Труда </a:t>
            </a:r>
            <a:r>
              <a:rPr lang="ru-RU" sz="2400" b="1" dirty="0"/>
              <a:t>ратифицированные Республикой Узбекистан и вытекающие по ним задачи”, </a:t>
            </a:r>
            <a:endParaRPr lang="ru-RU" sz="2400" b="1" dirty="0" smtClean="0"/>
          </a:p>
          <a:p>
            <a:r>
              <a:rPr lang="ru-RU" sz="2400" dirty="0" smtClean="0"/>
              <a:t>Нам </a:t>
            </a:r>
            <a:r>
              <a:rPr lang="ru-RU" sz="2400" dirty="0"/>
              <a:t>удалось включить </a:t>
            </a:r>
            <a:r>
              <a:rPr lang="ru-RU" sz="2400" b="1" dirty="0"/>
              <a:t>вопросы по трудовому законодательству, социальному партнерству и Конвенциям МОТ в итоговую аттестацию </a:t>
            </a:r>
            <a:r>
              <a:rPr lang="ru-RU" sz="2400" dirty="0"/>
              <a:t>слушателей курсов повышения квалификации и аттестацию по получению очередной квалификационной категории организаторов здравоохранения.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162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98C613-0C3F-443E-B47D-3021D4864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8859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Повышение квалификации работодателей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709C40-ECA4-49BD-BDE2-869A89E54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47" y="1322023"/>
            <a:ext cx="9860096" cy="5221995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2011 </a:t>
            </a:r>
            <a:r>
              <a:rPr lang="ru-RU" sz="2200" b="1" dirty="0"/>
              <a:t>году </a:t>
            </a:r>
            <a:r>
              <a:rPr lang="ru-RU" sz="2200" dirty="0"/>
              <a:t>в аудиториях Республиканского совета занимались </a:t>
            </a:r>
            <a:r>
              <a:rPr lang="ru-RU" sz="2200" b="1" dirty="0"/>
              <a:t>339, </a:t>
            </a:r>
            <a:endParaRPr lang="ru-RU" sz="2200" b="1" dirty="0" smtClean="0"/>
          </a:p>
          <a:p>
            <a:r>
              <a:rPr lang="ru-RU" sz="2200" b="1" dirty="0" smtClean="0"/>
              <a:t>в </a:t>
            </a:r>
            <a:r>
              <a:rPr lang="ru-RU" sz="2200" b="1" dirty="0"/>
              <a:t>2012 году </a:t>
            </a:r>
            <a:r>
              <a:rPr lang="ru-RU" sz="2200" b="1" dirty="0" smtClean="0"/>
              <a:t>420</a:t>
            </a:r>
            <a:r>
              <a:rPr lang="ru-RU" sz="2200" b="1" dirty="0"/>
              <a:t>, </a:t>
            </a:r>
            <a:endParaRPr lang="ru-RU" sz="2200" b="1" dirty="0" smtClean="0"/>
          </a:p>
          <a:p>
            <a:r>
              <a:rPr lang="ru-RU" sz="2200" b="1" dirty="0" smtClean="0"/>
              <a:t>в </a:t>
            </a:r>
            <a:r>
              <a:rPr lang="ru-RU" sz="2200" b="1" dirty="0"/>
              <a:t>2013 году </a:t>
            </a:r>
            <a:r>
              <a:rPr lang="ru-RU" sz="2200" b="1" dirty="0" smtClean="0"/>
              <a:t>624</a:t>
            </a:r>
            <a:r>
              <a:rPr lang="ru-RU" sz="2200" dirty="0" smtClean="0"/>
              <a:t> </a:t>
            </a:r>
            <a:r>
              <a:rPr lang="ru-RU" sz="2200" dirty="0"/>
              <a:t>руководителей организаций здравоохранения, </a:t>
            </a:r>
            <a:endParaRPr lang="ru-RU" sz="2200" dirty="0" smtClean="0"/>
          </a:p>
          <a:p>
            <a:r>
              <a:rPr lang="ru-RU" sz="2200" dirty="0" smtClean="0"/>
              <a:t>в </a:t>
            </a:r>
            <a:r>
              <a:rPr lang="ru-RU" sz="2200" dirty="0"/>
              <a:t>течение этих </a:t>
            </a:r>
            <a:r>
              <a:rPr lang="ru-RU" sz="2200" b="1" dirty="0"/>
              <a:t>трех лет их общая численность составила 1383 человек</a:t>
            </a:r>
            <a:r>
              <a:rPr lang="ru-RU" sz="2200" dirty="0"/>
              <a:t>, </a:t>
            </a:r>
            <a:endParaRPr lang="ru-RU" sz="2200" dirty="0" smtClean="0"/>
          </a:p>
          <a:p>
            <a:r>
              <a:rPr lang="ru-RU" sz="2200" b="1" dirty="0" smtClean="0"/>
              <a:t>в </a:t>
            </a:r>
            <a:r>
              <a:rPr lang="ru-RU" sz="2200" b="1" dirty="0"/>
              <a:t>течение следующих пяти лет, т.е. за 2014-2018 годы </a:t>
            </a:r>
            <a:r>
              <a:rPr lang="ru-RU" sz="2200" dirty="0"/>
              <a:t>для повышения квалификации приглашены </a:t>
            </a:r>
            <a:r>
              <a:rPr lang="ru-RU" sz="2200" b="1" dirty="0"/>
              <a:t>3009 работодателей, 1560 резервов в руководящие кадры и главные медицинские сестры.</a:t>
            </a:r>
            <a:r>
              <a:rPr lang="ru-RU" sz="2200" dirty="0"/>
              <a:t> </a:t>
            </a:r>
            <a:endParaRPr lang="ru-RU" sz="2200" dirty="0" smtClean="0"/>
          </a:p>
          <a:p>
            <a:r>
              <a:rPr lang="ru-RU" sz="2200" b="1" dirty="0" smtClean="0"/>
              <a:t>Количество </a:t>
            </a:r>
            <a:r>
              <a:rPr lang="ru-RU" sz="2200" dirty="0"/>
              <a:t>повысивших свою квалификация в аудиториях профсоюза работодателей и их представителей </a:t>
            </a:r>
            <a:r>
              <a:rPr lang="ru-RU" sz="2200" b="1" dirty="0"/>
              <a:t>за 8 лет составило 5952 человек. 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4103948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CE4627-12AE-412A-B4F4-1D889BE46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683" y="624110"/>
            <a:ext cx="975293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FF0000"/>
                </a:solidFill>
              </a:rPr>
              <a:t>Количество прошедших курсы по повышению квалификации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B77AE836-C1E8-4AEF-A791-2EE5F041F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1364505"/>
              </p:ext>
            </p:extLst>
          </p:nvPr>
        </p:nvGraphicFramePr>
        <p:xfrm>
          <a:off x="1691828" y="1860933"/>
          <a:ext cx="9424735" cy="4160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7530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1466</Words>
  <Application>Microsoft Office PowerPoint</Application>
  <PresentationFormat>Произвольный</PresentationFormat>
  <Paragraphs>89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Социальное партнерство в сфере повышения квалификации работодателей и профлидеров по  трудовым вопросам – практика работы отраслевого профсоюза Узбекистана</vt:lpstr>
      <vt:lpstr>Реформы системы здравоохранения в Республике Узбекистан проводятся в течение 20 лет </vt:lpstr>
      <vt:lpstr>Повышение квалификации работодателей</vt:lpstr>
      <vt:lpstr>Повышение квалификации работодателей</vt:lpstr>
      <vt:lpstr>Повышение квалификации работодателей</vt:lpstr>
      <vt:lpstr>Повышение квалификации работодателей</vt:lpstr>
      <vt:lpstr>Повышение квалификации работодателей</vt:lpstr>
      <vt:lpstr>Повышение квалификации работодателей</vt:lpstr>
      <vt:lpstr>Количество прошедших курсы по повышению квалификации </vt:lpstr>
      <vt:lpstr>Выездные учебные семинары</vt:lpstr>
      <vt:lpstr>Выездные учебные семинары</vt:lpstr>
      <vt:lpstr>Выездные учебные семинары</vt:lpstr>
      <vt:lpstr>Инновационные методы обучения</vt:lpstr>
      <vt:lpstr>Повышение квалификации профактива</vt:lpstr>
      <vt:lpstr>Повышение квалификации профактива</vt:lpstr>
      <vt:lpstr>Повышение квалификации профактива</vt:lpstr>
      <vt:lpstr>Результаты</vt:lpstr>
      <vt:lpstr>Результаты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Maksad</dc:creator>
  <cp:lastModifiedBy>RAIS</cp:lastModifiedBy>
  <cp:revision>18</cp:revision>
  <dcterms:created xsi:type="dcterms:W3CDTF">2019-10-10T11:12:48Z</dcterms:created>
  <dcterms:modified xsi:type="dcterms:W3CDTF">2019-10-24T11:29:17Z</dcterms:modified>
</cp:coreProperties>
</file>