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87" r:id="rId2"/>
    <p:sldId id="286" r:id="rId3"/>
    <p:sldId id="257" r:id="rId4"/>
    <p:sldId id="274" r:id="rId5"/>
    <p:sldId id="275" r:id="rId6"/>
    <p:sldId id="284" r:id="rId7"/>
    <p:sldId id="283" r:id="rId8"/>
    <p:sldId id="282" r:id="rId9"/>
    <p:sldId id="280" r:id="rId10"/>
    <p:sldId id="279" r:id="rId11"/>
    <p:sldId id="278" r:id="rId12"/>
    <p:sldId id="277" r:id="rId13"/>
    <p:sldId id="276" r:id="rId14"/>
    <p:sldId id="285" r:id="rId15"/>
    <p:sldId id="273" r:id="rId16"/>
  </p:sldIdLst>
  <p:sldSz cx="10693400" cy="7556500"/>
  <p:notesSz cx="10693400" cy="7556500"/>
  <p:defaultTextStyle>
    <a:defPPr>
      <a:defRPr kern="0"/>
    </a:defPPr>
  </p:defaultTextStyle>
  <p:extLst>
    <p:ext uri="{521415D9-36F7-43E2-AB2F-B90AF26B5E84}">
      <p14:sectionLst xmlns:p14="http://schemas.microsoft.com/office/powerpoint/2010/main">
        <p14:section name="Раздел по умолчанию" id="{C92781B9-2D39-4336-B475-6E14694777F8}">
          <p14:sldIdLst>
            <p14:sldId id="287"/>
            <p14:sldId id="286"/>
            <p14:sldId id="257"/>
            <p14:sldId id="274"/>
            <p14:sldId id="275"/>
            <p14:sldId id="284"/>
            <p14:sldId id="283"/>
            <p14:sldId id="282"/>
            <p14:sldId id="280"/>
            <p14:sldId id="279"/>
            <p14:sldId id="278"/>
            <p14:sldId id="277"/>
            <p14:sldId id="276"/>
            <p14:sldId id="285"/>
            <p14:sldId id="273"/>
          </p14:sldIdLst>
        </p14:section>
      </p14:sectionLst>
    </p:ex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038B"/>
    <a:srgbClr val="002F8E"/>
    <a:srgbClr val="002776"/>
    <a:srgbClr val="002060"/>
    <a:srgbClr val="0033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884"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29.png"/><Relationship Id="rId18" Type="http://schemas.openxmlformats.org/officeDocument/2006/relationships/image" Target="../media/image34.pn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28.png"/><Relationship Id="rId17" Type="http://schemas.openxmlformats.org/officeDocument/2006/relationships/image" Target="../media/image33.png"/><Relationship Id="rId2" Type="http://schemas.openxmlformats.org/officeDocument/2006/relationships/image" Target="../media/image1.png"/><Relationship Id="rId16" Type="http://schemas.openxmlformats.org/officeDocument/2006/relationships/image" Target="../media/image32.png"/><Relationship Id="rId20" Type="http://schemas.openxmlformats.org/officeDocument/2006/relationships/image" Target="../media/image36.png"/><Relationship Id="rId1" Type="http://schemas.openxmlformats.org/officeDocument/2006/relationships/slideMaster" Target="../slideMasters/slideMaster1.xml"/><Relationship Id="rId6" Type="http://schemas.openxmlformats.org/officeDocument/2006/relationships/image" Target="../media/image22.png"/><Relationship Id="rId11" Type="http://schemas.openxmlformats.org/officeDocument/2006/relationships/image" Target="../media/image27.png"/><Relationship Id="rId5" Type="http://schemas.openxmlformats.org/officeDocument/2006/relationships/image" Target="../media/image21.png"/><Relationship Id="rId15" Type="http://schemas.openxmlformats.org/officeDocument/2006/relationships/image" Target="../media/image31.png"/><Relationship Id="rId10" Type="http://schemas.openxmlformats.org/officeDocument/2006/relationships/image" Target="../media/image26.png"/><Relationship Id="rId19" Type="http://schemas.openxmlformats.org/officeDocument/2006/relationships/image" Target="../media/image35.png"/><Relationship Id="rId4" Type="http://schemas.openxmlformats.org/officeDocument/2006/relationships/image" Target="../media/image20.png"/><Relationship Id="rId9" Type="http://schemas.openxmlformats.org/officeDocument/2006/relationships/image" Target="../media/image25.png"/><Relationship Id="rId14" Type="http://schemas.openxmlformats.org/officeDocument/2006/relationships/image" Target="../media/image30.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2515"/>
            <a:ext cx="9089390" cy="1586865"/>
          </a:xfrm>
          <a:prstGeom prst="rect">
            <a:avLst/>
          </a:prstGeom>
        </p:spPr>
        <p:txBody>
          <a:bodyPr wrap="square" lIns="0" tIns="0" rIns="0" bIns="0">
            <a:spAutoFit/>
          </a:bodyPr>
          <a:lstStyle>
            <a:lvl1pPr>
              <a:defRPr sz="4000" b="1" i="0">
                <a:solidFill>
                  <a:srgbClr val="FFFF00"/>
                </a:solidFill>
                <a:latin typeface="Arial"/>
                <a:cs typeface="Arial"/>
              </a:defRPr>
            </a:lvl1pPr>
          </a:lstStyle>
          <a:p>
            <a:endParaRPr/>
          </a:p>
        </p:txBody>
      </p:sp>
      <p:sp>
        <p:nvSpPr>
          <p:cNvPr id="3" name="Holder 3"/>
          <p:cNvSpPr>
            <a:spLocks noGrp="1"/>
          </p:cNvSpPr>
          <p:nvPr>
            <p:ph type="subTitle" idx="4"/>
          </p:nvPr>
        </p:nvSpPr>
        <p:spPr>
          <a:xfrm>
            <a:off x="1604010" y="4231640"/>
            <a:ext cx="7485380" cy="1889125"/>
          </a:xfrm>
          <a:prstGeom prst="rect">
            <a:avLst/>
          </a:prstGeom>
        </p:spPr>
        <p:txBody>
          <a:bodyPr wrap="square" lIns="0" tIns="0" rIns="0" bIns="0">
            <a:spAutoFit/>
          </a:bodyPr>
          <a:lstStyle>
            <a:lvl1pPr>
              <a:defRPr sz="2900" b="0" i="0">
                <a:solidFill>
                  <a:schemeClr val="bg1"/>
                </a:solidFill>
                <a:latin typeface="Microsoft Sans Serif"/>
                <a:cs typeface="Microsoft Sans Serif"/>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FFFF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900" b="0" i="0">
                <a:solidFill>
                  <a:schemeClr val="bg1"/>
                </a:solidFill>
                <a:latin typeface="Microsoft Sans Serif"/>
                <a:cs typeface="Microsoft Sans Serif"/>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FFFF00"/>
                </a:solidFill>
                <a:latin typeface="Arial"/>
                <a:cs typeface="Arial"/>
              </a:defRPr>
            </a:lvl1pPr>
          </a:lstStyle>
          <a:p>
            <a:endParaRPr/>
          </a:p>
        </p:txBody>
      </p:sp>
      <p:sp>
        <p:nvSpPr>
          <p:cNvPr id="3" name="Holder 3"/>
          <p:cNvSpPr>
            <a:spLocks noGrp="1"/>
          </p:cNvSpPr>
          <p:nvPr>
            <p:ph sz="half" idx="2"/>
          </p:nvPr>
        </p:nvSpPr>
        <p:spPr>
          <a:xfrm>
            <a:off x="534670" y="1737995"/>
            <a:ext cx="4651629" cy="498729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7995"/>
            <a:ext cx="4651629" cy="498729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772665" y="348997"/>
            <a:ext cx="9145524" cy="3429000"/>
          </a:xfrm>
          <a:prstGeom prst="rect">
            <a:avLst/>
          </a:prstGeom>
        </p:spPr>
      </p:pic>
      <p:pic>
        <p:nvPicPr>
          <p:cNvPr id="17" name="bg object 17"/>
          <p:cNvPicPr/>
          <p:nvPr/>
        </p:nvPicPr>
        <p:blipFill>
          <a:blip r:embed="rId3" cstate="print"/>
          <a:stretch>
            <a:fillRect/>
          </a:stretch>
        </p:blipFill>
        <p:spPr>
          <a:xfrm>
            <a:off x="774075" y="368805"/>
            <a:ext cx="6008910" cy="3409190"/>
          </a:xfrm>
          <a:prstGeom prst="rect">
            <a:avLst/>
          </a:prstGeom>
        </p:spPr>
      </p:pic>
      <p:pic>
        <p:nvPicPr>
          <p:cNvPr id="18" name="bg object 18"/>
          <p:cNvPicPr/>
          <p:nvPr/>
        </p:nvPicPr>
        <p:blipFill>
          <a:blip r:embed="rId4" cstate="print"/>
          <a:stretch>
            <a:fillRect/>
          </a:stretch>
        </p:blipFill>
        <p:spPr>
          <a:xfrm>
            <a:off x="1011817" y="348997"/>
            <a:ext cx="6168944" cy="3428998"/>
          </a:xfrm>
          <a:prstGeom prst="rect">
            <a:avLst/>
          </a:prstGeom>
        </p:spPr>
      </p:pic>
      <p:pic>
        <p:nvPicPr>
          <p:cNvPr id="19" name="bg object 19"/>
          <p:cNvPicPr/>
          <p:nvPr/>
        </p:nvPicPr>
        <p:blipFill>
          <a:blip r:embed="rId5" cstate="print"/>
          <a:stretch>
            <a:fillRect/>
          </a:stretch>
        </p:blipFill>
        <p:spPr>
          <a:xfrm>
            <a:off x="774075" y="2708148"/>
            <a:ext cx="3231121" cy="1069848"/>
          </a:xfrm>
          <a:prstGeom prst="rect">
            <a:avLst/>
          </a:prstGeom>
        </p:spPr>
      </p:pic>
      <p:pic>
        <p:nvPicPr>
          <p:cNvPr id="20" name="bg object 20"/>
          <p:cNvPicPr/>
          <p:nvPr/>
        </p:nvPicPr>
        <p:blipFill>
          <a:blip r:embed="rId6" cstate="print"/>
          <a:stretch>
            <a:fillRect/>
          </a:stretch>
        </p:blipFill>
        <p:spPr>
          <a:xfrm>
            <a:off x="774075" y="1804415"/>
            <a:ext cx="4654161" cy="1973580"/>
          </a:xfrm>
          <a:prstGeom prst="rect">
            <a:avLst/>
          </a:prstGeom>
        </p:spPr>
      </p:pic>
      <p:pic>
        <p:nvPicPr>
          <p:cNvPr id="21" name="bg object 21"/>
          <p:cNvPicPr/>
          <p:nvPr/>
        </p:nvPicPr>
        <p:blipFill>
          <a:blip r:embed="rId7" cstate="print"/>
          <a:stretch>
            <a:fillRect/>
          </a:stretch>
        </p:blipFill>
        <p:spPr>
          <a:xfrm>
            <a:off x="4416424" y="348997"/>
            <a:ext cx="4041247" cy="3428998"/>
          </a:xfrm>
          <a:prstGeom prst="rect">
            <a:avLst/>
          </a:prstGeom>
        </p:spPr>
      </p:pic>
      <p:pic>
        <p:nvPicPr>
          <p:cNvPr id="22" name="bg object 22"/>
          <p:cNvPicPr/>
          <p:nvPr/>
        </p:nvPicPr>
        <p:blipFill>
          <a:blip r:embed="rId8" cstate="print"/>
          <a:stretch>
            <a:fillRect/>
          </a:stretch>
        </p:blipFill>
        <p:spPr>
          <a:xfrm>
            <a:off x="4670933" y="348997"/>
            <a:ext cx="4232693" cy="3428998"/>
          </a:xfrm>
          <a:prstGeom prst="rect">
            <a:avLst/>
          </a:prstGeom>
        </p:spPr>
      </p:pic>
      <p:pic>
        <p:nvPicPr>
          <p:cNvPr id="23" name="bg object 23"/>
          <p:cNvPicPr/>
          <p:nvPr/>
        </p:nvPicPr>
        <p:blipFill>
          <a:blip r:embed="rId9" cstate="print"/>
          <a:stretch>
            <a:fillRect/>
          </a:stretch>
        </p:blipFill>
        <p:spPr>
          <a:xfrm>
            <a:off x="5714873" y="348997"/>
            <a:ext cx="3417258" cy="3428998"/>
          </a:xfrm>
          <a:prstGeom prst="rect">
            <a:avLst/>
          </a:prstGeom>
        </p:spPr>
      </p:pic>
      <p:pic>
        <p:nvPicPr>
          <p:cNvPr id="24" name="bg object 24"/>
          <p:cNvPicPr/>
          <p:nvPr/>
        </p:nvPicPr>
        <p:blipFill>
          <a:blip r:embed="rId10" cstate="print"/>
          <a:stretch>
            <a:fillRect/>
          </a:stretch>
        </p:blipFill>
        <p:spPr>
          <a:xfrm>
            <a:off x="6312280" y="348997"/>
            <a:ext cx="3108598" cy="3428998"/>
          </a:xfrm>
          <a:prstGeom prst="rect">
            <a:avLst/>
          </a:prstGeom>
        </p:spPr>
      </p:pic>
      <p:sp>
        <p:nvSpPr>
          <p:cNvPr id="25" name="bg object 25"/>
          <p:cNvSpPr/>
          <p:nvPr/>
        </p:nvSpPr>
        <p:spPr>
          <a:xfrm>
            <a:off x="9669653" y="1699260"/>
            <a:ext cx="245745" cy="818515"/>
          </a:xfrm>
          <a:custGeom>
            <a:avLst/>
            <a:gdLst/>
            <a:ahLst/>
            <a:cxnLst/>
            <a:rect l="l" t="t" r="r" b="b"/>
            <a:pathLst>
              <a:path w="245745" h="818514">
                <a:moveTo>
                  <a:pt x="245376" y="818388"/>
                </a:moveTo>
                <a:lnTo>
                  <a:pt x="245376" y="323088"/>
                </a:lnTo>
                <a:lnTo>
                  <a:pt x="121920" y="0"/>
                </a:lnTo>
                <a:lnTo>
                  <a:pt x="0" y="304800"/>
                </a:lnTo>
                <a:lnTo>
                  <a:pt x="245376" y="818388"/>
                </a:lnTo>
                <a:close/>
              </a:path>
            </a:pathLst>
          </a:custGeom>
          <a:solidFill>
            <a:srgbClr val="00007F"/>
          </a:solidFill>
        </p:spPr>
        <p:txBody>
          <a:bodyPr wrap="square" lIns="0" tIns="0" rIns="0" bIns="0" rtlCol="0"/>
          <a:lstStyle/>
          <a:p>
            <a:endParaRPr/>
          </a:p>
        </p:txBody>
      </p:sp>
      <p:pic>
        <p:nvPicPr>
          <p:cNvPr id="26" name="bg object 26"/>
          <p:cNvPicPr/>
          <p:nvPr/>
        </p:nvPicPr>
        <p:blipFill>
          <a:blip r:embed="rId11" cstate="print"/>
          <a:stretch>
            <a:fillRect/>
          </a:stretch>
        </p:blipFill>
        <p:spPr>
          <a:xfrm>
            <a:off x="8881745" y="348997"/>
            <a:ext cx="909828" cy="1655062"/>
          </a:xfrm>
          <a:prstGeom prst="rect">
            <a:avLst/>
          </a:prstGeom>
        </p:spPr>
      </p:pic>
      <p:pic>
        <p:nvPicPr>
          <p:cNvPr id="27" name="bg object 27"/>
          <p:cNvPicPr/>
          <p:nvPr/>
        </p:nvPicPr>
        <p:blipFill>
          <a:blip r:embed="rId12" cstate="print"/>
          <a:stretch>
            <a:fillRect/>
          </a:stretch>
        </p:blipFill>
        <p:spPr>
          <a:xfrm>
            <a:off x="9364853" y="348997"/>
            <a:ext cx="541020" cy="1264918"/>
          </a:xfrm>
          <a:prstGeom prst="rect">
            <a:avLst/>
          </a:prstGeom>
        </p:spPr>
      </p:pic>
      <p:sp>
        <p:nvSpPr>
          <p:cNvPr id="28" name="bg object 28"/>
          <p:cNvSpPr/>
          <p:nvPr/>
        </p:nvSpPr>
        <p:spPr>
          <a:xfrm>
            <a:off x="9820529" y="1386840"/>
            <a:ext cx="94615" cy="494030"/>
          </a:xfrm>
          <a:custGeom>
            <a:avLst/>
            <a:gdLst/>
            <a:ahLst/>
            <a:cxnLst/>
            <a:rect l="l" t="t" r="r" b="b"/>
            <a:pathLst>
              <a:path w="94615" h="494030">
                <a:moveTo>
                  <a:pt x="94500" y="493776"/>
                </a:moveTo>
                <a:lnTo>
                  <a:pt x="94500" y="9144"/>
                </a:lnTo>
                <a:lnTo>
                  <a:pt x="85344" y="0"/>
                </a:lnTo>
                <a:lnTo>
                  <a:pt x="0" y="227076"/>
                </a:lnTo>
                <a:lnTo>
                  <a:pt x="94500" y="493776"/>
                </a:lnTo>
                <a:close/>
              </a:path>
            </a:pathLst>
          </a:custGeom>
          <a:solidFill>
            <a:srgbClr val="00007F"/>
          </a:solidFill>
        </p:spPr>
        <p:txBody>
          <a:bodyPr wrap="square" lIns="0" tIns="0" rIns="0" bIns="0" rtlCol="0"/>
          <a:lstStyle/>
          <a:p>
            <a:endParaRPr/>
          </a:p>
        </p:txBody>
      </p:sp>
      <p:pic>
        <p:nvPicPr>
          <p:cNvPr id="29" name="bg object 29"/>
          <p:cNvPicPr/>
          <p:nvPr/>
        </p:nvPicPr>
        <p:blipFill>
          <a:blip r:embed="rId13" cstate="print"/>
          <a:stretch>
            <a:fillRect/>
          </a:stretch>
        </p:blipFill>
        <p:spPr>
          <a:xfrm>
            <a:off x="778643" y="2891027"/>
            <a:ext cx="2780649" cy="886968"/>
          </a:xfrm>
          <a:prstGeom prst="rect">
            <a:avLst/>
          </a:prstGeom>
        </p:spPr>
      </p:pic>
      <p:pic>
        <p:nvPicPr>
          <p:cNvPr id="30" name="bg object 30"/>
          <p:cNvPicPr/>
          <p:nvPr/>
        </p:nvPicPr>
        <p:blipFill>
          <a:blip r:embed="rId14" cstate="print"/>
          <a:stretch>
            <a:fillRect/>
          </a:stretch>
        </p:blipFill>
        <p:spPr>
          <a:xfrm>
            <a:off x="2834512" y="348997"/>
            <a:ext cx="4907905" cy="3428998"/>
          </a:xfrm>
          <a:prstGeom prst="rect">
            <a:avLst/>
          </a:prstGeom>
        </p:spPr>
      </p:pic>
      <p:pic>
        <p:nvPicPr>
          <p:cNvPr id="31" name="bg object 31"/>
          <p:cNvPicPr/>
          <p:nvPr/>
        </p:nvPicPr>
        <p:blipFill>
          <a:blip r:embed="rId15" cstate="print"/>
          <a:stretch>
            <a:fillRect/>
          </a:stretch>
        </p:blipFill>
        <p:spPr>
          <a:xfrm>
            <a:off x="6047105" y="348997"/>
            <a:ext cx="3216118" cy="3428998"/>
          </a:xfrm>
          <a:prstGeom prst="rect">
            <a:avLst/>
          </a:prstGeom>
        </p:spPr>
      </p:pic>
      <p:pic>
        <p:nvPicPr>
          <p:cNvPr id="32" name="bg object 32"/>
          <p:cNvPicPr/>
          <p:nvPr/>
        </p:nvPicPr>
        <p:blipFill>
          <a:blip r:embed="rId16" cstate="print"/>
          <a:stretch>
            <a:fillRect/>
          </a:stretch>
        </p:blipFill>
        <p:spPr>
          <a:xfrm>
            <a:off x="7045324" y="348997"/>
            <a:ext cx="2772626" cy="3428998"/>
          </a:xfrm>
          <a:prstGeom prst="rect">
            <a:avLst/>
          </a:prstGeom>
        </p:spPr>
      </p:pic>
      <p:pic>
        <p:nvPicPr>
          <p:cNvPr id="33" name="bg object 33"/>
          <p:cNvPicPr/>
          <p:nvPr/>
        </p:nvPicPr>
        <p:blipFill>
          <a:blip r:embed="rId17" cstate="print"/>
          <a:stretch>
            <a:fillRect/>
          </a:stretch>
        </p:blipFill>
        <p:spPr>
          <a:xfrm>
            <a:off x="7949069" y="348997"/>
            <a:ext cx="1959851" cy="3293362"/>
          </a:xfrm>
          <a:prstGeom prst="rect">
            <a:avLst/>
          </a:prstGeom>
        </p:spPr>
      </p:pic>
      <p:pic>
        <p:nvPicPr>
          <p:cNvPr id="34" name="bg object 34"/>
          <p:cNvPicPr/>
          <p:nvPr/>
        </p:nvPicPr>
        <p:blipFill>
          <a:blip r:embed="rId18" cstate="print"/>
          <a:stretch>
            <a:fillRect/>
          </a:stretch>
        </p:blipFill>
        <p:spPr>
          <a:xfrm>
            <a:off x="8226424" y="348997"/>
            <a:ext cx="1682496" cy="3073906"/>
          </a:xfrm>
          <a:prstGeom prst="rect">
            <a:avLst/>
          </a:prstGeom>
        </p:spPr>
      </p:pic>
      <p:pic>
        <p:nvPicPr>
          <p:cNvPr id="35" name="bg object 35"/>
          <p:cNvPicPr/>
          <p:nvPr/>
        </p:nvPicPr>
        <p:blipFill>
          <a:blip r:embed="rId19" cstate="print"/>
          <a:stretch>
            <a:fillRect/>
          </a:stretch>
        </p:blipFill>
        <p:spPr>
          <a:xfrm>
            <a:off x="8682101" y="348997"/>
            <a:ext cx="1226820" cy="2360674"/>
          </a:xfrm>
          <a:prstGeom prst="rect">
            <a:avLst/>
          </a:prstGeom>
        </p:spPr>
      </p:pic>
      <p:pic>
        <p:nvPicPr>
          <p:cNvPr id="36" name="bg object 36"/>
          <p:cNvPicPr/>
          <p:nvPr/>
        </p:nvPicPr>
        <p:blipFill>
          <a:blip r:embed="rId20" cstate="print"/>
          <a:stretch>
            <a:fillRect/>
          </a:stretch>
        </p:blipFill>
        <p:spPr>
          <a:xfrm>
            <a:off x="774075" y="2939796"/>
            <a:ext cx="2643927" cy="838200"/>
          </a:xfrm>
          <a:prstGeom prst="rect">
            <a:avLst/>
          </a:prstGeom>
        </p:spPr>
      </p:pic>
      <p:sp>
        <p:nvSpPr>
          <p:cNvPr id="2" name="Holder 2"/>
          <p:cNvSpPr>
            <a:spLocks noGrp="1"/>
          </p:cNvSpPr>
          <p:nvPr>
            <p:ph type="title"/>
          </p:nvPr>
        </p:nvSpPr>
        <p:spPr/>
        <p:txBody>
          <a:bodyPr lIns="0" tIns="0" rIns="0" bIns="0"/>
          <a:lstStyle>
            <a:lvl1pPr>
              <a:defRPr sz="4000" b="1" i="0">
                <a:solidFill>
                  <a:srgbClr val="FFFF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18" Type="http://schemas.openxmlformats.org/officeDocument/2006/relationships/image" Target="../media/image12.png"/><Relationship Id="rId3" Type="http://schemas.openxmlformats.org/officeDocument/2006/relationships/slideLayout" Target="../slideLayouts/slideLayout3.xml"/><Relationship Id="rId21" Type="http://schemas.openxmlformats.org/officeDocument/2006/relationships/image" Target="../media/image15.png"/><Relationship Id="rId7" Type="http://schemas.openxmlformats.org/officeDocument/2006/relationships/image" Target="../media/image1.png"/><Relationship Id="rId12" Type="http://schemas.openxmlformats.org/officeDocument/2006/relationships/image" Target="../media/image6.png"/><Relationship Id="rId17" Type="http://schemas.openxmlformats.org/officeDocument/2006/relationships/image" Target="../media/image11.png"/><Relationship Id="rId2" Type="http://schemas.openxmlformats.org/officeDocument/2006/relationships/slideLayout" Target="../slideLayouts/slideLayout2.xml"/><Relationship Id="rId16" Type="http://schemas.openxmlformats.org/officeDocument/2006/relationships/image" Target="../media/image10.png"/><Relationship Id="rId20"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24" Type="http://schemas.openxmlformats.org/officeDocument/2006/relationships/image" Target="../media/image18.png"/><Relationship Id="rId5" Type="http://schemas.openxmlformats.org/officeDocument/2006/relationships/slideLayout" Target="../slideLayouts/slideLayout5.xml"/><Relationship Id="rId15" Type="http://schemas.openxmlformats.org/officeDocument/2006/relationships/image" Target="../media/image9.png"/><Relationship Id="rId23" Type="http://schemas.openxmlformats.org/officeDocument/2006/relationships/image" Target="../media/image17.png"/><Relationship Id="rId10" Type="http://schemas.openxmlformats.org/officeDocument/2006/relationships/image" Target="../media/image4.png"/><Relationship Id="rId19" Type="http://schemas.openxmlformats.org/officeDocument/2006/relationships/image" Target="../media/image13.png"/><Relationship Id="rId4" Type="http://schemas.openxmlformats.org/officeDocument/2006/relationships/slideLayout" Target="../slideLayouts/slideLayout4.xml"/><Relationship Id="rId9" Type="http://schemas.openxmlformats.org/officeDocument/2006/relationships/image" Target="../media/image3.png"/><Relationship Id="rId14" Type="http://schemas.openxmlformats.org/officeDocument/2006/relationships/image" Target="../media/image8.png"/><Relationship Id="rId22" Type="http://schemas.openxmlformats.org/officeDocument/2006/relationships/image" Target="../media/image1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774075" y="348997"/>
            <a:ext cx="9144000" cy="3429000"/>
          </a:xfrm>
          <a:prstGeom prst="rect">
            <a:avLst/>
          </a:prstGeom>
        </p:spPr>
      </p:pic>
      <p:pic>
        <p:nvPicPr>
          <p:cNvPr id="17" name="bg object 17"/>
          <p:cNvPicPr/>
          <p:nvPr/>
        </p:nvPicPr>
        <p:blipFill>
          <a:blip r:embed="rId8" cstate="print"/>
          <a:stretch>
            <a:fillRect/>
          </a:stretch>
        </p:blipFill>
        <p:spPr>
          <a:xfrm>
            <a:off x="774075" y="374396"/>
            <a:ext cx="1444754" cy="825500"/>
          </a:xfrm>
          <a:prstGeom prst="rect">
            <a:avLst/>
          </a:prstGeom>
        </p:spPr>
      </p:pic>
      <p:pic>
        <p:nvPicPr>
          <p:cNvPr id="18" name="bg object 18"/>
          <p:cNvPicPr/>
          <p:nvPr/>
        </p:nvPicPr>
        <p:blipFill>
          <a:blip r:embed="rId9" cstate="print"/>
          <a:stretch>
            <a:fillRect/>
          </a:stretch>
        </p:blipFill>
        <p:spPr>
          <a:xfrm>
            <a:off x="1033155" y="361696"/>
            <a:ext cx="6131054" cy="3416300"/>
          </a:xfrm>
          <a:prstGeom prst="rect">
            <a:avLst/>
          </a:prstGeom>
        </p:spPr>
      </p:pic>
      <p:pic>
        <p:nvPicPr>
          <p:cNvPr id="19" name="bg object 19"/>
          <p:cNvPicPr/>
          <p:nvPr/>
        </p:nvPicPr>
        <p:blipFill>
          <a:blip r:embed="rId10" cstate="print"/>
          <a:stretch>
            <a:fillRect/>
          </a:stretch>
        </p:blipFill>
        <p:spPr>
          <a:xfrm>
            <a:off x="774075" y="2709672"/>
            <a:ext cx="3227834" cy="1068324"/>
          </a:xfrm>
          <a:prstGeom prst="rect">
            <a:avLst/>
          </a:prstGeom>
        </p:spPr>
      </p:pic>
      <p:pic>
        <p:nvPicPr>
          <p:cNvPr id="20" name="bg object 20"/>
          <p:cNvPicPr/>
          <p:nvPr/>
        </p:nvPicPr>
        <p:blipFill>
          <a:blip r:embed="rId11" cstate="print"/>
          <a:stretch>
            <a:fillRect/>
          </a:stretch>
        </p:blipFill>
        <p:spPr>
          <a:xfrm>
            <a:off x="774075" y="1809496"/>
            <a:ext cx="1484365" cy="635000"/>
          </a:xfrm>
          <a:prstGeom prst="rect">
            <a:avLst/>
          </a:prstGeom>
        </p:spPr>
      </p:pic>
      <p:pic>
        <p:nvPicPr>
          <p:cNvPr id="21" name="bg object 21"/>
          <p:cNvPicPr/>
          <p:nvPr/>
        </p:nvPicPr>
        <p:blipFill>
          <a:blip r:embed="rId12" cstate="print"/>
          <a:stretch>
            <a:fillRect/>
          </a:stretch>
        </p:blipFill>
        <p:spPr>
          <a:xfrm>
            <a:off x="4430141" y="361696"/>
            <a:ext cx="4017264" cy="3416300"/>
          </a:xfrm>
          <a:prstGeom prst="rect">
            <a:avLst/>
          </a:prstGeom>
        </p:spPr>
      </p:pic>
      <p:pic>
        <p:nvPicPr>
          <p:cNvPr id="22" name="bg object 22"/>
          <p:cNvPicPr/>
          <p:nvPr/>
        </p:nvPicPr>
        <p:blipFill>
          <a:blip r:embed="rId13" cstate="print"/>
          <a:stretch>
            <a:fillRect/>
          </a:stretch>
        </p:blipFill>
        <p:spPr>
          <a:xfrm>
            <a:off x="4686173" y="361696"/>
            <a:ext cx="4206240" cy="3416300"/>
          </a:xfrm>
          <a:prstGeom prst="rect">
            <a:avLst/>
          </a:prstGeom>
        </p:spPr>
      </p:pic>
      <p:pic>
        <p:nvPicPr>
          <p:cNvPr id="23" name="bg object 23"/>
          <p:cNvPicPr/>
          <p:nvPr/>
        </p:nvPicPr>
        <p:blipFill>
          <a:blip r:embed="rId14" cstate="print"/>
          <a:stretch>
            <a:fillRect/>
          </a:stretch>
        </p:blipFill>
        <p:spPr>
          <a:xfrm>
            <a:off x="5714873" y="361696"/>
            <a:ext cx="3416808" cy="3416300"/>
          </a:xfrm>
          <a:prstGeom prst="rect">
            <a:avLst/>
          </a:prstGeom>
        </p:spPr>
      </p:pic>
      <p:pic>
        <p:nvPicPr>
          <p:cNvPr id="24" name="bg object 24"/>
          <p:cNvPicPr/>
          <p:nvPr/>
        </p:nvPicPr>
        <p:blipFill>
          <a:blip r:embed="rId15" cstate="print"/>
          <a:stretch>
            <a:fillRect/>
          </a:stretch>
        </p:blipFill>
        <p:spPr>
          <a:xfrm>
            <a:off x="6324473" y="361696"/>
            <a:ext cx="1446276" cy="1257300"/>
          </a:xfrm>
          <a:prstGeom prst="rect">
            <a:avLst/>
          </a:prstGeom>
        </p:spPr>
      </p:pic>
      <p:sp>
        <p:nvSpPr>
          <p:cNvPr id="25" name="bg object 25"/>
          <p:cNvSpPr/>
          <p:nvPr/>
        </p:nvSpPr>
        <p:spPr>
          <a:xfrm>
            <a:off x="9669653" y="1699260"/>
            <a:ext cx="245745" cy="818515"/>
          </a:xfrm>
          <a:custGeom>
            <a:avLst/>
            <a:gdLst/>
            <a:ahLst/>
            <a:cxnLst/>
            <a:rect l="l" t="t" r="r" b="b"/>
            <a:pathLst>
              <a:path w="245745" h="818514">
                <a:moveTo>
                  <a:pt x="245376" y="818388"/>
                </a:moveTo>
                <a:lnTo>
                  <a:pt x="245376" y="323088"/>
                </a:lnTo>
                <a:lnTo>
                  <a:pt x="121920" y="0"/>
                </a:lnTo>
                <a:lnTo>
                  <a:pt x="0" y="304800"/>
                </a:lnTo>
                <a:lnTo>
                  <a:pt x="245376" y="818388"/>
                </a:lnTo>
                <a:close/>
              </a:path>
            </a:pathLst>
          </a:custGeom>
          <a:solidFill>
            <a:srgbClr val="00007F"/>
          </a:solidFill>
        </p:spPr>
        <p:txBody>
          <a:bodyPr wrap="square" lIns="0" tIns="0" rIns="0" bIns="0" rtlCol="0"/>
          <a:lstStyle/>
          <a:p>
            <a:endParaRPr/>
          </a:p>
        </p:txBody>
      </p:sp>
      <p:pic>
        <p:nvPicPr>
          <p:cNvPr id="26" name="bg object 26"/>
          <p:cNvPicPr/>
          <p:nvPr/>
        </p:nvPicPr>
        <p:blipFill>
          <a:blip r:embed="rId16" cstate="print"/>
          <a:stretch>
            <a:fillRect/>
          </a:stretch>
        </p:blipFill>
        <p:spPr>
          <a:xfrm>
            <a:off x="8883269" y="353060"/>
            <a:ext cx="908304" cy="1549399"/>
          </a:xfrm>
          <a:prstGeom prst="rect">
            <a:avLst/>
          </a:prstGeom>
        </p:spPr>
      </p:pic>
      <p:pic>
        <p:nvPicPr>
          <p:cNvPr id="27" name="bg object 27"/>
          <p:cNvPicPr/>
          <p:nvPr/>
        </p:nvPicPr>
        <p:blipFill>
          <a:blip r:embed="rId17" cstate="print"/>
          <a:stretch>
            <a:fillRect/>
          </a:stretch>
        </p:blipFill>
        <p:spPr>
          <a:xfrm>
            <a:off x="9364853" y="350266"/>
            <a:ext cx="541020" cy="1263650"/>
          </a:xfrm>
          <a:prstGeom prst="rect">
            <a:avLst/>
          </a:prstGeom>
        </p:spPr>
      </p:pic>
      <p:sp>
        <p:nvSpPr>
          <p:cNvPr id="28" name="bg object 28"/>
          <p:cNvSpPr/>
          <p:nvPr/>
        </p:nvSpPr>
        <p:spPr>
          <a:xfrm>
            <a:off x="9820529" y="1386840"/>
            <a:ext cx="94615" cy="494030"/>
          </a:xfrm>
          <a:custGeom>
            <a:avLst/>
            <a:gdLst/>
            <a:ahLst/>
            <a:cxnLst/>
            <a:rect l="l" t="t" r="r" b="b"/>
            <a:pathLst>
              <a:path w="94615" h="494030">
                <a:moveTo>
                  <a:pt x="94500" y="493776"/>
                </a:moveTo>
                <a:lnTo>
                  <a:pt x="94500" y="9144"/>
                </a:lnTo>
                <a:lnTo>
                  <a:pt x="85344" y="0"/>
                </a:lnTo>
                <a:lnTo>
                  <a:pt x="0" y="227076"/>
                </a:lnTo>
                <a:lnTo>
                  <a:pt x="94500" y="493776"/>
                </a:lnTo>
                <a:close/>
              </a:path>
            </a:pathLst>
          </a:custGeom>
          <a:solidFill>
            <a:srgbClr val="00007F"/>
          </a:solidFill>
        </p:spPr>
        <p:txBody>
          <a:bodyPr wrap="square" lIns="0" tIns="0" rIns="0" bIns="0" rtlCol="0"/>
          <a:lstStyle/>
          <a:p>
            <a:endParaRPr/>
          </a:p>
        </p:txBody>
      </p:sp>
      <p:pic>
        <p:nvPicPr>
          <p:cNvPr id="29" name="bg object 29"/>
          <p:cNvPicPr/>
          <p:nvPr/>
        </p:nvPicPr>
        <p:blipFill>
          <a:blip r:embed="rId18" cstate="print"/>
          <a:stretch>
            <a:fillRect/>
          </a:stretch>
        </p:blipFill>
        <p:spPr>
          <a:xfrm>
            <a:off x="778643" y="2892552"/>
            <a:ext cx="2776721" cy="885444"/>
          </a:xfrm>
          <a:prstGeom prst="rect">
            <a:avLst/>
          </a:prstGeom>
        </p:spPr>
      </p:pic>
      <p:pic>
        <p:nvPicPr>
          <p:cNvPr id="30" name="bg object 30"/>
          <p:cNvPicPr/>
          <p:nvPr/>
        </p:nvPicPr>
        <p:blipFill>
          <a:blip r:embed="rId19" cstate="print"/>
          <a:stretch>
            <a:fillRect/>
          </a:stretch>
        </p:blipFill>
        <p:spPr>
          <a:xfrm>
            <a:off x="2852801" y="361696"/>
            <a:ext cx="4875288" cy="3416300"/>
          </a:xfrm>
          <a:prstGeom prst="rect">
            <a:avLst/>
          </a:prstGeom>
        </p:spPr>
      </p:pic>
      <p:pic>
        <p:nvPicPr>
          <p:cNvPr id="31" name="bg object 31"/>
          <p:cNvPicPr/>
          <p:nvPr/>
        </p:nvPicPr>
        <p:blipFill>
          <a:blip r:embed="rId20" cstate="print"/>
          <a:stretch>
            <a:fillRect/>
          </a:stretch>
        </p:blipFill>
        <p:spPr>
          <a:xfrm>
            <a:off x="6047105" y="361696"/>
            <a:ext cx="3206496" cy="3416300"/>
          </a:xfrm>
          <a:prstGeom prst="rect">
            <a:avLst/>
          </a:prstGeom>
        </p:spPr>
      </p:pic>
      <p:pic>
        <p:nvPicPr>
          <p:cNvPr id="32" name="bg object 32"/>
          <p:cNvPicPr/>
          <p:nvPr/>
        </p:nvPicPr>
        <p:blipFill>
          <a:blip r:embed="rId21" cstate="print"/>
          <a:stretch>
            <a:fillRect/>
          </a:stretch>
        </p:blipFill>
        <p:spPr>
          <a:xfrm>
            <a:off x="7054468" y="361696"/>
            <a:ext cx="2660904" cy="3251200"/>
          </a:xfrm>
          <a:prstGeom prst="rect">
            <a:avLst/>
          </a:prstGeom>
        </p:spPr>
      </p:pic>
      <p:pic>
        <p:nvPicPr>
          <p:cNvPr id="33" name="bg object 33"/>
          <p:cNvPicPr/>
          <p:nvPr/>
        </p:nvPicPr>
        <p:blipFill>
          <a:blip r:embed="rId22" cstate="print"/>
          <a:stretch>
            <a:fillRect/>
          </a:stretch>
        </p:blipFill>
        <p:spPr>
          <a:xfrm>
            <a:off x="7949069" y="351536"/>
            <a:ext cx="1959851" cy="3289300"/>
          </a:xfrm>
          <a:prstGeom prst="rect">
            <a:avLst/>
          </a:prstGeom>
        </p:spPr>
      </p:pic>
      <p:pic>
        <p:nvPicPr>
          <p:cNvPr id="34" name="bg object 34"/>
          <p:cNvPicPr/>
          <p:nvPr/>
        </p:nvPicPr>
        <p:blipFill>
          <a:blip r:embed="rId23" cstate="print"/>
          <a:stretch>
            <a:fillRect/>
          </a:stretch>
        </p:blipFill>
        <p:spPr>
          <a:xfrm>
            <a:off x="8232521" y="360680"/>
            <a:ext cx="1633728" cy="2984499"/>
          </a:xfrm>
          <a:prstGeom prst="rect">
            <a:avLst/>
          </a:prstGeom>
        </p:spPr>
      </p:pic>
      <p:pic>
        <p:nvPicPr>
          <p:cNvPr id="35" name="bg object 35"/>
          <p:cNvPicPr/>
          <p:nvPr/>
        </p:nvPicPr>
        <p:blipFill>
          <a:blip r:embed="rId24" cstate="print"/>
          <a:stretch>
            <a:fillRect/>
          </a:stretch>
        </p:blipFill>
        <p:spPr>
          <a:xfrm>
            <a:off x="8688209" y="358648"/>
            <a:ext cx="1220711" cy="2349500"/>
          </a:xfrm>
          <a:prstGeom prst="rect">
            <a:avLst/>
          </a:prstGeom>
        </p:spPr>
      </p:pic>
      <p:sp>
        <p:nvSpPr>
          <p:cNvPr id="2" name="Holder 2"/>
          <p:cNvSpPr>
            <a:spLocks noGrp="1"/>
          </p:cNvSpPr>
          <p:nvPr>
            <p:ph type="title"/>
          </p:nvPr>
        </p:nvSpPr>
        <p:spPr>
          <a:xfrm>
            <a:off x="1585074" y="392685"/>
            <a:ext cx="7523251" cy="957580"/>
          </a:xfrm>
          <a:prstGeom prst="rect">
            <a:avLst/>
          </a:prstGeom>
        </p:spPr>
        <p:txBody>
          <a:bodyPr wrap="square" lIns="0" tIns="0" rIns="0" bIns="0">
            <a:spAutoFit/>
          </a:bodyPr>
          <a:lstStyle>
            <a:lvl1pPr>
              <a:defRPr sz="4000" b="1" i="0">
                <a:solidFill>
                  <a:srgbClr val="FFFF00"/>
                </a:solidFill>
                <a:latin typeface="Arial"/>
                <a:cs typeface="Arial"/>
              </a:defRPr>
            </a:lvl1pPr>
          </a:lstStyle>
          <a:p>
            <a:endParaRPr/>
          </a:p>
        </p:txBody>
      </p:sp>
      <p:sp>
        <p:nvSpPr>
          <p:cNvPr id="3" name="Holder 3"/>
          <p:cNvSpPr>
            <a:spLocks noGrp="1"/>
          </p:cNvSpPr>
          <p:nvPr>
            <p:ph type="body" idx="1"/>
          </p:nvPr>
        </p:nvSpPr>
        <p:spPr>
          <a:xfrm>
            <a:off x="1337444" y="1624076"/>
            <a:ext cx="8289290" cy="5064759"/>
          </a:xfrm>
          <a:prstGeom prst="rect">
            <a:avLst/>
          </a:prstGeom>
        </p:spPr>
        <p:txBody>
          <a:bodyPr wrap="square" lIns="0" tIns="0" rIns="0" bIns="0">
            <a:spAutoFit/>
          </a:bodyPr>
          <a:lstStyle>
            <a:lvl1pPr>
              <a:defRPr sz="2900" b="0" i="0">
                <a:solidFill>
                  <a:schemeClr val="bg1"/>
                </a:solidFill>
                <a:latin typeface="Microsoft Sans Serif"/>
                <a:cs typeface="Microsoft Sans Serif"/>
              </a:defRPr>
            </a:lvl1pPr>
          </a:lstStyle>
          <a:p>
            <a:endParaRPr/>
          </a:p>
        </p:txBody>
      </p:sp>
      <p:sp>
        <p:nvSpPr>
          <p:cNvPr id="4" name="Holder 4"/>
          <p:cNvSpPr>
            <a:spLocks noGrp="1"/>
          </p:cNvSpPr>
          <p:nvPr>
            <p:ph type="ftr" sz="quarter" idx="5"/>
          </p:nvPr>
        </p:nvSpPr>
        <p:spPr>
          <a:xfrm>
            <a:off x="3635756" y="7027545"/>
            <a:ext cx="3421888" cy="37782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27545"/>
            <a:ext cx="2459482" cy="37782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4/17/2024</a:t>
            </a:fld>
            <a:endParaRPr lang="en-US"/>
          </a:p>
        </p:txBody>
      </p:sp>
      <p:sp>
        <p:nvSpPr>
          <p:cNvPr id="6" name="Holder 6"/>
          <p:cNvSpPr>
            <a:spLocks noGrp="1"/>
          </p:cNvSpPr>
          <p:nvPr>
            <p:ph type="sldNum" sz="quarter" idx="7"/>
          </p:nvPr>
        </p:nvSpPr>
        <p:spPr>
          <a:xfrm>
            <a:off x="7699248" y="7027545"/>
            <a:ext cx="2459482" cy="37782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16038B"/>
        </a:solidFill>
        <a:effectLst/>
      </p:bgPr>
    </p:bg>
    <p:spTree>
      <p:nvGrpSpPr>
        <p:cNvPr id="1" name=""/>
        <p:cNvGrpSpPr/>
        <p:nvPr/>
      </p:nvGrpSpPr>
      <p:grpSpPr>
        <a:xfrm>
          <a:off x="0" y="0"/>
          <a:ext cx="0" cy="0"/>
          <a:chOff x="0" y="0"/>
          <a:chExt cx="0" cy="0"/>
        </a:xfrm>
      </p:grpSpPr>
      <p:sp>
        <p:nvSpPr>
          <p:cNvPr id="2" name="Прямоугольник 1"/>
          <p:cNvSpPr/>
          <p:nvPr/>
        </p:nvSpPr>
        <p:spPr>
          <a:xfrm>
            <a:off x="1155700" y="3316585"/>
            <a:ext cx="8610600" cy="2554545"/>
          </a:xfrm>
          <a:prstGeom prst="rect">
            <a:avLst/>
          </a:prstGeom>
        </p:spPr>
        <p:txBody>
          <a:bodyPr wrap="square">
            <a:spAutoFit/>
          </a:bodyPr>
          <a:lstStyle/>
          <a:p>
            <a:pPr algn="ctr"/>
            <a:r>
              <a:rPr lang="uz-Cyrl-UZ" sz="4000" b="1" dirty="0">
                <a:solidFill>
                  <a:srgbClr val="FFC000"/>
                </a:solidFill>
                <a:latin typeface="Times New Roman" panose="02020603050405020304" pitchFamily="18" charset="0"/>
                <a:cs typeface="Times New Roman" panose="02020603050405020304" pitchFamily="18" charset="0"/>
              </a:rPr>
              <a:t>Ўзбекистон Тадбиркорлик, бизнес ва хизмат кўрсатиш соҳалари ходимлари касаба уюшмаси </a:t>
            </a:r>
            <a:br>
              <a:rPr lang="uz-Cyrl-UZ" sz="4000" b="1" dirty="0">
                <a:solidFill>
                  <a:srgbClr val="FFC000"/>
                </a:solidFill>
                <a:latin typeface="Times New Roman" panose="02020603050405020304" pitchFamily="18" charset="0"/>
                <a:cs typeface="Times New Roman" panose="02020603050405020304" pitchFamily="18" charset="0"/>
              </a:rPr>
            </a:br>
            <a:r>
              <a:rPr lang="uz-Cyrl-UZ" sz="4000" b="1" dirty="0">
                <a:solidFill>
                  <a:srgbClr val="FFC000"/>
                </a:solidFill>
                <a:latin typeface="Times New Roman" panose="02020603050405020304" pitchFamily="18" charset="0"/>
                <a:cs typeface="Times New Roman" panose="02020603050405020304" pitchFamily="18" charset="0"/>
              </a:rPr>
              <a:t>Республика Кенгаши</a:t>
            </a:r>
          </a:p>
        </p:txBody>
      </p:sp>
      <p:pic>
        <p:nvPicPr>
          <p:cNvPr id="4" name="Рисунок 3"/>
          <p:cNvPicPr>
            <a:picLocks noChangeAspect="1"/>
          </p:cNvPicPr>
          <p:nvPr/>
        </p:nvPicPr>
        <p:blipFill>
          <a:blip r:embed="rId2"/>
          <a:stretch>
            <a:fillRect/>
          </a:stretch>
        </p:blipFill>
        <p:spPr>
          <a:xfrm>
            <a:off x="4546507" y="730250"/>
            <a:ext cx="2133785" cy="2121592"/>
          </a:xfrm>
          <a:prstGeom prst="rect">
            <a:avLst/>
          </a:prstGeom>
        </p:spPr>
      </p:pic>
    </p:spTree>
    <p:extLst>
      <p:ext uri="{BB962C8B-B14F-4D97-AF65-F5344CB8AC3E}">
        <p14:creationId xmlns:p14="http://schemas.microsoft.com/office/powerpoint/2010/main" val="690856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16038B"/>
        </a:solidFill>
        <a:effectLst/>
      </p:bgPr>
    </p:bg>
    <p:spTree>
      <p:nvGrpSpPr>
        <p:cNvPr id="1" name=""/>
        <p:cNvGrpSpPr/>
        <p:nvPr/>
      </p:nvGrpSpPr>
      <p:grpSpPr>
        <a:xfrm>
          <a:off x="0" y="0"/>
          <a:ext cx="0" cy="0"/>
          <a:chOff x="0" y="0"/>
          <a:chExt cx="0" cy="0"/>
        </a:xfrm>
      </p:grpSpPr>
      <p:sp>
        <p:nvSpPr>
          <p:cNvPr id="60" name="object 26"/>
          <p:cNvSpPr txBox="1">
            <a:spLocks/>
          </p:cNvSpPr>
          <p:nvPr/>
        </p:nvSpPr>
        <p:spPr>
          <a:xfrm>
            <a:off x="469900" y="1416050"/>
            <a:ext cx="9906000" cy="1533622"/>
          </a:xfrm>
          <a:prstGeom prst="rect">
            <a:avLst/>
          </a:prstGeom>
        </p:spPr>
        <p:txBody>
          <a:bodyPr vert="horz" wrap="square" lIns="0" tIns="213230" rIns="0" bIns="0" rtlCol="0">
            <a:spAutoFit/>
          </a:bodyPr>
          <a:lstStyle>
            <a:lvl1pPr>
              <a:defRPr sz="4000" b="1" i="0">
                <a:solidFill>
                  <a:srgbClr val="FFFF00"/>
                </a:solidFill>
                <a:latin typeface="Arial"/>
                <a:ea typeface="+mj-ea"/>
                <a:cs typeface="Arial"/>
              </a:defRPr>
            </a:lvl1pPr>
          </a:lstStyle>
          <a:p>
            <a:pPr marL="0" marR="248285" lvl="0" indent="0" algn="just" defTabSz="914400" eaLnBrk="1" fontAlgn="auto" latinLnBrk="0" hangingPunct="1">
              <a:lnSpc>
                <a:spcPct val="100000"/>
              </a:lnSpc>
              <a:spcBef>
                <a:spcPts val="100"/>
              </a:spcBef>
              <a:spcAft>
                <a:spcPts val="0"/>
              </a:spcAft>
              <a:buClrTx/>
              <a:buSzPct val="88888"/>
              <a:buFontTx/>
              <a:buNone/>
              <a:tabLst>
                <a:tab pos="460375" algn="l"/>
                <a:tab pos="5921375" algn="l"/>
              </a:tabLst>
              <a:defRPr/>
            </a:pPr>
            <a:endParaRPr kumimoji="0" lang="uz-Cyrl-UZ" sz="2800" b="1" i="0" u="none" strike="noStrike" kern="0" cap="none" spc="-10" normalizeH="0" baseline="0" noProof="0" dirty="0">
              <a:ln>
                <a:noFill/>
              </a:ln>
              <a:solidFill>
                <a:srgbClr val="FFFF00"/>
              </a:solidFill>
              <a:effectLst/>
              <a:uLnTx/>
              <a:uFillTx/>
              <a:latin typeface="Times New Roman" panose="02020603050405020304" pitchFamily="18" charset="0"/>
              <a:ea typeface="+mj-ea"/>
              <a:cs typeface="Times New Roman" panose="02020603050405020304" pitchFamily="18" charset="0"/>
            </a:endParaRPr>
          </a:p>
          <a:p>
            <a:pPr marL="0" marR="248285" lvl="0" indent="449263" algn="just" defTabSz="914400" eaLnBrk="1" fontAlgn="auto" latinLnBrk="0" hangingPunct="1">
              <a:lnSpc>
                <a:spcPct val="100000"/>
              </a:lnSpc>
              <a:spcBef>
                <a:spcPts val="100"/>
              </a:spcBef>
              <a:spcAft>
                <a:spcPts val="0"/>
              </a:spcAft>
              <a:buClrTx/>
              <a:buSzPct val="88888"/>
              <a:buFontTx/>
              <a:buAutoNum type="arabicPeriod"/>
              <a:tabLst>
                <a:tab pos="460375" algn="l"/>
                <a:tab pos="5921375" algn="l"/>
              </a:tabLst>
              <a:defRPr/>
            </a:pPr>
            <a:endParaRPr kumimoji="0" lang="uz-Cyrl-UZ" sz="2800" b="1" i="0" u="none" strike="noStrike" kern="0" cap="none" spc="-10" normalizeH="0" baseline="0" noProof="0" dirty="0">
              <a:ln>
                <a:noFill/>
              </a:ln>
              <a:solidFill>
                <a:srgbClr val="FFFF00"/>
              </a:solidFill>
              <a:effectLst/>
              <a:uLnTx/>
              <a:uFillTx/>
              <a:latin typeface="Times New Roman" panose="02020603050405020304" pitchFamily="18" charset="0"/>
              <a:ea typeface="+mj-ea"/>
              <a:cs typeface="Times New Roman" panose="02020603050405020304" pitchFamily="18" charset="0"/>
            </a:endParaRPr>
          </a:p>
          <a:p>
            <a:pPr marR="248285" lvl="0" algn="just" defTabSz="914400" eaLnBrk="1" fontAlgn="auto" latinLnBrk="0" hangingPunct="1">
              <a:lnSpc>
                <a:spcPct val="100000"/>
              </a:lnSpc>
              <a:spcBef>
                <a:spcPts val="100"/>
              </a:spcBef>
              <a:spcAft>
                <a:spcPts val="0"/>
              </a:spcAft>
              <a:buClrTx/>
              <a:buSzPct val="88888"/>
              <a:tabLst>
                <a:tab pos="460375" algn="l"/>
                <a:tab pos="5921375" algn="l"/>
              </a:tabLst>
              <a:defRPr/>
            </a:pPr>
            <a:endParaRPr kumimoji="0" lang="uz-Cyrl-UZ" sz="2800" b="1" i="0" u="none" strike="noStrike" kern="0" cap="none" spc="-10" normalizeH="0" baseline="0" noProof="0" dirty="0">
              <a:ln>
                <a:noFill/>
              </a:ln>
              <a:solidFill>
                <a:srgbClr val="FFFF00"/>
              </a:solidFill>
              <a:effectLst/>
              <a:uLnTx/>
              <a:uFillTx/>
              <a:latin typeface="Times New Roman" panose="02020603050405020304" pitchFamily="18" charset="0"/>
              <a:ea typeface="+mj-ea"/>
              <a:cs typeface="Times New Roman" panose="02020603050405020304" pitchFamily="18" charset="0"/>
            </a:endParaRPr>
          </a:p>
        </p:txBody>
      </p:sp>
      <p:sp>
        <p:nvSpPr>
          <p:cNvPr id="2" name="Прямоугольник 1"/>
          <p:cNvSpPr/>
          <p:nvPr/>
        </p:nvSpPr>
        <p:spPr>
          <a:xfrm>
            <a:off x="927100" y="422137"/>
            <a:ext cx="8991600" cy="6555641"/>
          </a:xfrm>
          <a:prstGeom prst="rect">
            <a:avLst/>
          </a:prstGeom>
        </p:spPr>
        <p:txBody>
          <a:bodyPr wrap="square">
            <a:spAutoFit/>
          </a:bodyPr>
          <a:lstStyle/>
          <a:p>
            <a:pPr indent="450850" algn="just"/>
            <a:r>
              <a:rPr lang="uz-Cyrl-UZ" sz="3000" dirty="0">
                <a:solidFill>
                  <a:srgbClr val="FFC000"/>
                </a:solidFill>
                <a:latin typeface="Times New Roman" panose="02020603050405020304" pitchFamily="18" charset="0"/>
                <a:cs typeface="Times New Roman" panose="02020603050405020304" pitchFamily="18" charset="0"/>
              </a:rPr>
              <a:t>Меҳнатни муҳофаза қилиш ва йўл ҳаракати хавфсизлиги хизматларининг мутахассислари уларнинг хизмат вазифаларига тааллуқли бўлмаган ишларни бажаришга жалб этилишлари мумкин эмас.</a:t>
            </a:r>
          </a:p>
          <a:p>
            <a:pPr indent="450850" algn="just"/>
            <a:r>
              <a:rPr lang="uz-Cyrl-UZ" sz="3000" dirty="0">
                <a:solidFill>
                  <a:srgbClr val="FFC000"/>
                </a:solidFill>
                <a:latin typeface="Times New Roman" panose="02020603050405020304" pitchFamily="18" charset="0"/>
                <a:cs typeface="Times New Roman" panose="02020603050405020304" pitchFamily="18" charset="0"/>
              </a:rPr>
              <a:t>Меҳнатни муҳофаза қилиш ва йўл ҳаракати хавфсизлиги хизматлари корхона фаолияти тўхтатилган тақдирдагина тугатилади.</a:t>
            </a:r>
          </a:p>
          <a:p>
            <a:pPr indent="450850" algn="just"/>
            <a:r>
              <a:rPr lang="uz-Cyrl-UZ" sz="3000" dirty="0">
                <a:solidFill>
                  <a:srgbClr val="FFC000"/>
                </a:solidFill>
                <a:latin typeface="Times New Roman" panose="02020603050405020304" pitchFamily="18" charset="0"/>
                <a:cs typeface="Times New Roman" panose="02020603050405020304" pitchFamily="18" charset="0"/>
              </a:rPr>
              <a:t>Меҳнатни муҳофаза қилиш хизмати мутаҳассисларини (меҳнат муҳофазаси ходимларини) ишга тайинлаш ва вазифасидан озод қилиш, корхона раҳбарининг буйруғи асосида амалга оширилади.</a:t>
            </a:r>
          </a:p>
          <a:p>
            <a:pPr indent="450850" algn="just"/>
            <a:r>
              <a:rPr lang="uz-Cyrl-UZ" sz="3000" dirty="0">
                <a:solidFill>
                  <a:srgbClr val="FFC000"/>
                </a:solidFill>
                <a:latin typeface="Times New Roman" panose="02020603050405020304" pitchFamily="18" charset="0"/>
                <a:cs typeface="Times New Roman" panose="02020603050405020304" pitchFamily="18" charset="0"/>
              </a:rPr>
              <a:t>Бу хизмат лавозимларига, ходимлар, олий ёки ўрта махсус маълумотга эга бўлган шахслар орасидан тайинланади.</a:t>
            </a:r>
          </a:p>
        </p:txBody>
      </p:sp>
      <p:pic>
        <p:nvPicPr>
          <p:cNvPr id="5" name="object 6"/>
          <p:cNvPicPr/>
          <p:nvPr/>
        </p:nvPicPr>
        <p:blipFill>
          <a:blip r:embed="rId2" cstate="print"/>
          <a:stretch>
            <a:fillRect/>
          </a:stretch>
        </p:blipFill>
        <p:spPr>
          <a:xfrm>
            <a:off x="1082437" y="2448234"/>
            <a:ext cx="192023" cy="201168"/>
          </a:xfrm>
          <a:prstGeom prst="rect">
            <a:avLst/>
          </a:prstGeom>
        </p:spPr>
      </p:pic>
      <p:pic>
        <p:nvPicPr>
          <p:cNvPr id="6" name="object 6"/>
          <p:cNvPicPr/>
          <p:nvPr/>
        </p:nvPicPr>
        <p:blipFill>
          <a:blip r:embed="rId2" cstate="print"/>
          <a:stretch>
            <a:fillRect/>
          </a:stretch>
        </p:blipFill>
        <p:spPr>
          <a:xfrm>
            <a:off x="1051428" y="3843001"/>
            <a:ext cx="192023" cy="201168"/>
          </a:xfrm>
          <a:prstGeom prst="rect">
            <a:avLst/>
          </a:prstGeom>
        </p:spPr>
      </p:pic>
      <p:pic>
        <p:nvPicPr>
          <p:cNvPr id="7" name="object 6"/>
          <p:cNvPicPr/>
          <p:nvPr/>
        </p:nvPicPr>
        <p:blipFill>
          <a:blip r:embed="rId2" cstate="print"/>
          <a:stretch>
            <a:fillRect/>
          </a:stretch>
        </p:blipFill>
        <p:spPr>
          <a:xfrm>
            <a:off x="1051428" y="5683250"/>
            <a:ext cx="192023" cy="201168"/>
          </a:xfrm>
          <a:prstGeom prst="rect">
            <a:avLst/>
          </a:prstGeom>
        </p:spPr>
      </p:pic>
      <p:pic>
        <p:nvPicPr>
          <p:cNvPr id="8" name="object 6"/>
          <p:cNvPicPr/>
          <p:nvPr/>
        </p:nvPicPr>
        <p:blipFill>
          <a:blip r:embed="rId2" cstate="print"/>
          <a:stretch>
            <a:fillRect/>
          </a:stretch>
        </p:blipFill>
        <p:spPr>
          <a:xfrm>
            <a:off x="1077998" y="617342"/>
            <a:ext cx="192023" cy="201168"/>
          </a:xfrm>
          <a:prstGeom prst="rect">
            <a:avLst/>
          </a:prstGeom>
        </p:spPr>
      </p:pic>
    </p:spTree>
    <p:extLst>
      <p:ext uri="{BB962C8B-B14F-4D97-AF65-F5344CB8AC3E}">
        <p14:creationId xmlns:p14="http://schemas.microsoft.com/office/powerpoint/2010/main" val="2382774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16038B"/>
        </a:solidFill>
        <a:effectLst/>
      </p:bgPr>
    </p:bg>
    <p:spTree>
      <p:nvGrpSpPr>
        <p:cNvPr id="1" name=""/>
        <p:cNvGrpSpPr/>
        <p:nvPr/>
      </p:nvGrpSpPr>
      <p:grpSpPr>
        <a:xfrm>
          <a:off x="0" y="0"/>
          <a:ext cx="0" cy="0"/>
          <a:chOff x="0" y="0"/>
          <a:chExt cx="0" cy="0"/>
        </a:xfrm>
      </p:grpSpPr>
      <p:sp>
        <p:nvSpPr>
          <p:cNvPr id="60" name="object 26"/>
          <p:cNvSpPr txBox="1">
            <a:spLocks/>
          </p:cNvSpPr>
          <p:nvPr/>
        </p:nvSpPr>
        <p:spPr>
          <a:xfrm>
            <a:off x="469900" y="1416050"/>
            <a:ext cx="9906000" cy="1533622"/>
          </a:xfrm>
          <a:prstGeom prst="rect">
            <a:avLst/>
          </a:prstGeom>
        </p:spPr>
        <p:txBody>
          <a:bodyPr vert="horz" wrap="square" lIns="0" tIns="213230" rIns="0" bIns="0" rtlCol="0">
            <a:spAutoFit/>
          </a:bodyPr>
          <a:lstStyle>
            <a:lvl1pPr>
              <a:defRPr sz="4000" b="1" i="0">
                <a:solidFill>
                  <a:srgbClr val="FFFF00"/>
                </a:solidFill>
                <a:latin typeface="Arial"/>
                <a:ea typeface="+mj-ea"/>
                <a:cs typeface="Arial"/>
              </a:defRPr>
            </a:lvl1pPr>
          </a:lstStyle>
          <a:p>
            <a:pPr marL="0" marR="248285" lvl="0" indent="0" algn="just" defTabSz="914400" eaLnBrk="1" fontAlgn="auto" latinLnBrk="0" hangingPunct="1">
              <a:lnSpc>
                <a:spcPct val="100000"/>
              </a:lnSpc>
              <a:spcBef>
                <a:spcPts val="100"/>
              </a:spcBef>
              <a:spcAft>
                <a:spcPts val="0"/>
              </a:spcAft>
              <a:buClrTx/>
              <a:buSzPct val="88888"/>
              <a:buFontTx/>
              <a:buNone/>
              <a:tabLst>
                <a:tab pos="460375" algn="l"/>
                <a:tab pos="5921375" algn="l"/>
              </a:tabLst>
              <a:defRPr/>
            </a:pPr>
            <a:endParaRPr kumimoji="0" lang="uz-Cyrl-UZ" sz="2800" b="1" i="0" u="none" strike="noStrike" kern="0" cap="none" spc="-10" normalizeH="0" baseline="0" noProof="0" dirty="0">
              <a:ln>
                <a:noFill/>
              </a:ln>
              <a:solidFill>
                <a:srgbClr val="FFFF00"/>
              </a:solidFill>
              <a:effectLst/>
              <a:uLnTx/>
              <a:uFillTx/>
              <a:latin typeface="Times New Roman" panose="02020603050405020304" pitchFamily="18" charset="0"/>
              <a:ea typeface="+mj-ea"/>
              <a:cs typeface="Times New Roman" panose="02020603050405020304" pitchFamily="18" charset="0"/>
            </a:endParaRPr>
          </a:p>
          <a:p>
            <a:pPr marL="0" marR="248285" lvl="0" indent="449263" algn="just" defTabSz="914400" eaLnBrk="1" fontAlgn="auto" latinLnBrk="0" hangingPunct="1">
              <a:lnSpc>
                <a:spcPct val="100000"/>
              </a:lnSpc>
              <a:spcBef>
                <a:spcPts val="100"/>
              </a:spcBef>
              <a:spcAft>
                <a:spcPts val="0"/>
              </a:spcAft>
              <a:buClrTx/>
              <a:buSzPct val="88888"/>
              <a:buFontTx/>
              <a:buAutoNum type="arabicPeriod"/>
              <a:tabLst>
                <a:tab pos="460375" algn="l"/>
                <a:tab pos="5921375" algn="l"/>
              </a:tabLst>
              <a:defRPr/>
            </a:pPr>
            <a:endParaRPr kumimoji="0" lang="uz-Cyrl-UZ" sz="2800" b="1" i="0" u="none" strike="noStrike" kern="0" cap="none" spc="-10" normalizeH="0" baseline="0" noProof="0" dirty="0">
              <a:ln>
                <a:noFill/>
              </a:ln>
              <a:solidFill>
                <a:srgbClr val="FFFF00"/>
              </a:solidFill>
              <a:effectLst/>
              <a:uLnTx/>
              <a:uFillTx/>
              <a:latin typeface="Times New Roman" panose="02020603050405020304" pitchFamily="18" charset="0"/>
              <a:ea typeface="+mj-ea"/>
              <a:cs typeface="Times New Roman" panose="02020603050405020304" pitchFamily="18" charset="0"/>
            </a:endParaRPr>
          </a:p>
          <a:p>
            <a:pPr marR="248285" lvl="0" algn="just" defTabSz="914400" eaLnBrk="1" fontAlgn="auto" latinLnBrk="0" hangingPunct="1">
              <a:lnSpc>
                <a:spcPct val="100000"/>
              </a:lnSpc>
              <a:spcBef>
                <a:spcPts val="100"/>
              </a:spcBef>
              <a:spcAft>
                <a:spcPts val="0"/>
              </a:spcAft>
              <a:buClrTx/>
              <a:buSzPct val="88888"/>
              <a:tabLst>
                <a:tab pos="460375" algn="l"/>
                <a:tab pos="5921375" algn="l"/>
              </a:tabLst>
              <a:defRPr/>
            </a:pPr>
            <a:endParaRPr kumimoji="0" lang="uz-Cyrl-UZ" sz="2800" b="1" i="0" u="none" strike="noStrike" kern="0" cap="none" spc="-10" normalizeH="0" baseline="0" noProof="0" dirty="0">
              <a:ln>
                <a:noFill/>
              </a:ln>
              <a:solidFill>
                <a:srgbClr val="FFFF00"/>
              </a:solidFill>
              <a:effectLst/>
              <a:uLnTx/>
              <a:uFillTx/>
              <a:latin typeface="Times New Roman" panose="02020603050405020304" pitchFamily="18" charset="0"/>
              <a:ea typeface="+mj-ea"/>
              <a:cs typeface="Times New Roman" panose="02020603050405020304" pitchFamily="18" charset="0"/>
            </a:endParaRPr>
          </a:p>
        </p:txBody>
      </p:sp>
      <p:sp>
        <p:nvSpPr>
          <p:cNvPr id="2" name="Прямоугольник 1"/>
          <p:cNvSpPr/>
          <p:nvPr/>
        </p:nvSpPr>
        <p:spPr>
          <a:xfrm>
            <a:off x="927100" y="196850"/>
            <a:ext cx="9067800" cy="1077218"/>
          </a:xfrm>
          <a:prstGeom prst="rect">
            <a:avLst/>
          </a:prstGeom>
        </p:spPr>
        <p:txBody>
          <a:bodyPr wrap="square">
            <a:spAutoFit/>
          </a:bodyPr>
          <a:lstStyle/>
          <a:p>
            <a:pPr algn="ctr"/>
            <a:r>
              <a:rPr lang="uz-Cyrl-UZ" sz="3200" b="1" dirty="0">
                <a:solidFill>
                  <a:srgbClr val="FF0000"/>
                </a:solidFill>
                <a:latin typeface="Times New Roman" panose="02020603050405020304" pitchFamily="18" charset="0"/>
                <a:cs typeface="Times New Roman" panose="02020603050405020304" pitchFamily="18" charset="0"/>
              </a:rPr>
              <a:t>Меҳнатни муҳофаза қилиш хизматининг умумий вазифалари:</a:t>
            </a:r>
          </a:p>
        </p:txBody>
      </p:sp>
      <p:sp>
        <p:nvSpPr>
          <p:cNvPr id="3" name="Прямоугольник 2"/>
          <p:cNvSpPr/>
          <p:nvPr/>
        </p:nvSpPr>
        <p:spPr>
          <a:xfrm>
            <a:off x="469900" y="1274068"/>
            <a:ext cx="9906000" cy="6340197"/>
          </a:xfrm>
          <a:prstGeom prst="rect">
            <a:avLst/>
          </a:prstGeom>
        </p:spPr>
        <p:txBody>
          <a:bodyPr wrap="square">
            <a:spAutoFit/>
          </a:bodyPr>
          <a:lstStyle/>
          <a:p>
            <a:pPr indent="450850" algn="just"/>
            <a:r>
              <a:rPr lang="uz-Cyrl-UZ" sz="2800" dirty="0">
                <a:solidFill>
                  <a:srgbClr val="FFC000"/>
                </a:solidFill>
                <a:latin typeface="Times New Roman" panose="02020603050405020304" pitchFamily="18" charset="0"/>
                <a:cs typeface="Times New Roman" panose="02020603050405020304" pitchFamily="18" charset="0"/>
              </a:rPr>
              <a:t>Меҳнатни муҳофаза қилиш бўйича қоида ва меъёрларнинг барча ишчилар томонидан бажарилишини назорат қилиш;</a:t>
            </a:r>
          </a:p>
          <a:p>
            <a:pPr indent="450850" algn="just"/>
            <a:r>
              <a:rPr lang="uz-Cyrl-UZ" sz="2800" dirty="0">
                <a:solidFill>
                  <a:srgbClr val="FFC000"/>
                </a:solidFill>
                <a:latin typeface="Times New Roman" panose="02020603050405020304" pitchFamily="18" charset="0"/>
                <a:cs typeface="Times New Roman" panose="02020603050405020304" pitchFamily="18" charset="0"/>
              </a:rPr>
              <a:t>меҳнатни муҳофаза қилиш хизматлари мутахассислари тизим бўлимларнинг раҳбарларига аниқланган камчиликларни бартараф этиш бўйича бажарилиши шарт бўлган кўрсатмалар бериш;</a:t>
            </a:r>
          </a:p>
          <a:p>
            <a:pPr indent="450850" algn="just"/>
            <a:r>
              <a:rPr lang="uz-Cyrl-UZ" sz="2800" dirty="0">
                <a:solidFill>
                  <a:srgbClr val="FFC000"/>
                </a:solidFill>
                <a:latin typeface="Times New Roman" panose="02020603050405020304" pitchFamily="18" charset="0"/>
                <a:cs typeface="Times New Roman" panose="02020603050405020304" pitchFamily="18" charset="0"/>
              </a:rPr>
              <a:t>меҳнат муҳофазаси қонунларини бузган шахсларни жавобгарликка тортиш ҳақида корхона раҳбарига билдиришнома тақдим этиш;</a:t>
            </a:r>
          </a:p>
          <a:p>
            <a:pPr indent="450850" algn="just"/>
            <a:r>
              <a:rPr lang="uz-Cyrl-UZ" sz="2800" dirty="0">
                <a:solidFill>
                  <a:srgbClr val="FFC000"/>
                </a:solidFill>
                <a:latin typeface="Times New Roman" panose="02020603050405020304" pitchFamily="18" charset="0"/>
                <a:cs typeface="Times New Roman" panose="02020603050405020304" pitchFamily="18" charset="0"/>
              </a:rPr>
              <a:t>корхона ва ташкилотларда соғлом ва хавфсиз меҳнат шароитларини ташкил этиш бўйича ишнинг шакли ва услубларини такомиллаштириш, меҳнат, меҳнатни муҳофаза қилиш бўйича қонунларга амал қилиш устидан услубий раҳбарликни ва назоратни амалга ошириш;</a:t>
            </a:r>
          </a:p>
        </p:txBody>
      </p:sp>
      <p:pic>
        <p:nvPicPr>
          <p:cNvPr id="5" name="object 6"/>
          <p:cNvPicPr/>
          <p:nvPr/>
        </p:nvPicPr>
        <p:blipFill>
          <a:blip r:embed="rId2" cstate="print"/>
          <a:stretch>
            <a:fillRect/>
          </a:stretch>
        </p:blipFill>
        <p:spPr>
          <a:xfrm>
            <a:off x="616237" y="1490089"/>
            <a:ext cx="192023" cy="201168"/>
          </a:xfrm>
          <a:prstGeom prst="rect">
            <a:avLst/>
          </a:prstGeom>
        </p:spPr>
      </p:pic>
      <p:pic>
        <p:nvPicPr>
          <p:cNvPr id="6" name="object 6"/>
          <p:cNvPicPr/>
          <p:nvPr/>
        </p:nvPicPr>
        <p:blipFill>
          <a:blip r:embed="rId2" cstate="print"/>
          <a:stretch>
            <a:fillRect/>
          </a:stretch>
        </p:blipFill>
        <p:spPr>
          <a:xfrm>
            <a:off x="616236" y="4026890"/>
            <a:ext cx="192023" cy="201168"/>
          </a:xfrm>
          <a:prstGeom prst="rect">
            <a:avLst/>
          </a:prstGeom>
        </p:spPr>
      </p:pic>
      <p:pic>
        <p:nvPicPr>
          <p:cNvPr id="7" name="object 6"/>
          <p:cNvPicPr/>
          <p:nvPr/>
        </p:nvPicPr>
        <p:blipFill>
          <a:blip r:embed="rId2" cstate="print"/>
          <a:stretch>
            <a:fillRect/>
          </a:stretch>
        </p:blipFill>
        <p:spPr>
          <a:xfrm>
            <a:off x="622300" y="2330450"/>
            <a:ext cx="192023" cy="201168"/>
          </a:xfrm>
          <a:prstGeom prst="rect">
            <a:avLst/>
          </a:prstGeom>
        </p:spPr>
      </p:pic>
      <p:pic>
        <p:nvPicPr>
          <p:cNvPr id="8" name="object 6"/>
          <p:cNvPicPr/>
          <p:nvPr/>
        </p:nvPicPr>
        <p:blipFill>
          <a:blip r:embed="rId2" cstate="print"/>
          <a:stretch>
            <a:fillRect/>
          </a:stretch>
        </p:blipFill>
        <p:spPr>
          <a:xfrm>
            <a:off x="616235" y="5305276"/>
            <a:ext cx="192023" cy="201168"/>
          </a:xfrm>
          <a:prstGeom prst="rect">
            <a:avLst/>
          </a:prstGeom>
        </p:spPr>
      </p:pic>
    </p:spTree>
    <p:extLst>
      <p:ext uri="{BB962C8B-B14F-4D97-AF65-F5344CB8AC3E}">
        <p14:creationId xmlns:p14="http://schemas.microsoft.com/office/powerpoint/2010/main" val="1858528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16038B"/>
        </a:solidFill>
        <a:effectLst/>
      </p:bgPr>
    </p:bg>
    <p:spTree>
      <p:nvGrpSpPr>
        <p:cNvPr id="1" name=""/>
        <p:cNvGrpSpPr/>
        <p:nvPr/>
      </p:nvGrpSpPr>
      <p:grpSpPr>
        <a:xfrm>
          <a:off x="0" y="0"/>
          <a:ext cx="0" cy="0"/>
          <a:chOff x="0" y="0"/>
          <a:chExt cx="0" cy="0"/>
        </a:xfrm>
      </p:grpSpPr>
      <p:sp>
        <p:nvSpPr>
          <p:cNvPr id="60" name="object 26"/>
          <p:cNvSpPr txBox="1">
            <a:spLocks/>
          </p:cNvSpPr>
          <p:nvPr/>
        </p:nvSpPr>
        <p:spPr>
          <a:xfrm>
            <a:off x="469900" y="1416050"/>
            <a:ext cx="9906000" cy="1533622"/>
          </a:xfrm>
          <a:prstGeom prst="rect">
            <a:avLst/>
          </a:prstGeom>
        </p:spPr>
        <p:txBody>
          <a:bodyPr vert="horz" wrap="square" lIns="0" tIns="213230" rIns="0" bIns="0" rtlCol="0">
            <a:spAutoFit/>
          </a:bodyPr>
          <a:lstStyle>
            <a:lvl1pPr>
              <a:defRPr sz="4000" b="1" i="0">
                <a:solidFill>
                  <a:srgbClr val="FFFF00"/>
                </a:solidFill>
                <a:latin typeface="Arial"/>
                <a:ea typeface="+mj-ea"/>
                <a:cs typeface="Arial"/>
              </a:defRPr>
            </a:lvl1pPr>
          </a:lstStyle>
          <a:p>
            <a:pPr marL="0" marR="248285" lvl="0" indent="0" algn="just" defTabSz="914400" eaLnBrk="1" fontAlgn="auto" latinLnBrk="0" hangingPunct="1">
              <a:lnSpc>
                <a:spcPct val="100000"/>
              </a:lnSpc>
              <a:spcBef>
                <a:spcPts val="100"/>
              </a:spcBef>
              <a:spcAft>
                <a:spcPts val="0"/>
              </a:spcAft>
              <a:buClrTx/>
              <a:buSzPct val="88888"/>
              <a:buFontTx/>
              <a:buNone/>
              <a:tabLst>
                <a:tab pos="460375" algn="l"/>
                <a:tab pos="5921375" algn="l"/>
              </a:tabLst>
              <a:defRPr/>
            </a:pPr>
            <a:endParaRPr kumimoji="0" lang="uz-Cyrl-UZ" sz="2800" b="1" i="0" u="none" strike="noStrike" kern="0" cap="none" spc="-10" normalizeH="0" baseline="0" noProof="0" dirty="0">
              <a:ln>
                <a:noFill/>
              </a:ln>
              <a:solidFill>
                <a:srgbClr val="FFFF00"/>
              </a:solidFill>
              <a:effectLst/>
              <a:uLnTx/>
              <a:uFillTx/>
              <a:latin typeface="Times New Roman" panose="02020603050405020304" pitchFamily="18" charset="0"/>
              <a:ea typeface="+mj-ea"/>
              <a:cs typeface="Times New Roman" panose="02020603050405020304" pitchFamily="18" charset="0"/>
            </a:endParaRPr>
          </a:p>
          <a:p>
            <a:pPr marL="0" marR="248285" lvl="0" indent="449263" algn="just" defTabSz="914400" eaLnBrk="1" fontAlgn="auto" latinLnBrk="0" hangingPunct="1">
              <a:lnSpc>
                <a:spcPct val="100000"/>
              </a:lnSpc>
              <a:spcBef>
                <a:spcPts val="100"/>
              </a:spcBef>
              <a:spcAft>
                <a:spcPts val="0"/>
              </a:spcAft>
              <a:buClrTx/>
              <a:buSzPct val="88888"/>
              <a:buFontTx/>
              <a:buAutoNum type="arabicPeriod"/>
              <a:tabLst>
                <a:tab pos="460375" algn="l"/>
                <a:tab pos="5921375" algn="l"/>
              </a:tabLst>
              <a:defRPr/>
            </a:pPr>
            <a:endParaRPr kumimoji="0" lang="uz-Cyrl-UZ" sz="2800" b="1" i="0" u="none" strike="noStrike" kern="0" cap="none" spc="-10" normalizeH="0" baseline="0" noProof="0" dirty="0">
              <a:ln>
                <a:noFill/>
              </a:ln>
              <a:solidFill>
                <a:srgbClr val="FFFF00"/>
              </a:solidFill>
              <a:effectLst/>
              <a:uLnTx/>
              <a:uFillTx/>
              <a:latin typeface="Times New Roman" panose="02020603050405020304" pitchFamily="18" charset="0"/>
              <a:ea typeface="+mj-ea"/>
              <a:cs typeface="Times New Roman" panose="02020603050405020304" pitchFamily="18" charset="0"/>
            </a:endParaRPr>
          </a:p>
          <a:p>
            <a:pPr marR="248285" lvl="0" algn="just" defTabSz="914400" eaLnBrk="1" fontAlgn="auto" latinLnBrk="0" hangingPunct="1">
              <a:lnSpc>
                <a:spcPct val="100000"/>
              </a:lnSpc>
              <a:spcBef>
                <a:spcPts val="100"/>
              </a:spcBef>
              <a:spcAft>
                <a:spcPts val="0"/>
              </a:spcAft>
              <a:buClrTx/>
              <a:buSzPct val="88888"/>
              <a:tabLst>
                <a:tab pos="460375" algn="l"/>
                <a:tab pos="5921375" algn="l"/>
              </a:tabLst>
              <a:defRPr/>
            </a:pPr>
            <a:endParaRPr kumimoji="0" lang="uz-Cyrl-UZ" sz="2800" b="1" i="0" u="none" strike="noStrike" kern="0" cap="none" spc="-10" normalizeH="0" baseline="0" noProof="0" dirty="0">
              <a:ln>
                <a:noFill/>
              </a:ln>
              <a:solidFill>
                <a:srgbClr val="FFFF00"/>
              </a:solidFill>
              <a:effectLst/>
              <a:uLnTx/>
              <a:uFillTx/>
              <a:latin typeface="Times New Roman" panose="02020603050405020304" pitchFamily="18" charset="0"/>
              <a:ea typeface="+mj-ea"/>
              <a:cs typeface="Times New Roman" panose="02020603050405020304" pitchFamily="18" charset="0"/>
            </a:endParaRPr>
          </a:p>
        </p:txBody>
      </p:sp>
      <p:sp>
        <p:nvSpPr>
          <p:cNvPr id="2" name="Прямоугольник 1"/>
          <p:cNvSpPr/>
          <p:nvPr/>
        </p:nvSpPr>
        <p:spPr>
          <a:xfrm>
            <a:off x="622300" y="517282"/>
            <a:ext cx="9601200" cy="6786473"/>
          </a:xfrm>
          <a:prstGeom prst="rect">
            <a:avLst/>
          </a:prstGeom>
        </p:spPr>
        <p:txBody>
          <a:bodyPr wrap="square">
            <a:spAutoFit/>
          </a:bodyPr>
          <a:lstStyle/>
          <a:p>
            <a:pPr indent="450850" algn="just"/>
            <a:r>
              <a:rPr lang="uz-Cyrl-UZ" sz="2900" dirty="0">
                <a:solidFill>
                  <a:srgbClr val="FFC000"/>
                </a:solidFill>
                <a:latin typeface="Times New Roman" panose="02020603050405020304" pitchFamily="18" charset="0"/>
                <a:cs typeface="Times New Roman" panose="02020603050405020304" pitchFamily="18" charset="0"/>
              </a:rPr>
              <a:t>ишлаб чиқариш жароҳатланиши ва касб касалланишлари ҳолатларини ва сабабларини таҳлил қилиш; </a:t>
            </a:r>
          </a:p>
          <a:p>
            <a:pPr indent="450850" algn="just"/>
            <a:r>
              <a:rPr lang="uz-Cyrl-UZ" sz="2900" dirty="0">
                <a:solidFill>
                  <a:srgbClr val="FFC000"/>
                </a:solidFill>
                <a:latin typeface="Times New Roman" panose="02020603050405020304" pitchFamily="18" charset="0"/>
                <a:cs typeface="Times New Roman" panose="02020603050405020304" pitchFamily="18" charset="0"/>
              </a:rPr>
              <a:t>бошқа бўлимлар билан биргаликда ишлаб чиқаришда бахтсиз ҳодисалар ва касб касалликларининг олдини олиш чора тадбирларини ишлаб чиқади, шунингдек кўрсатилган чора – тадбирларни жорий этилишини ташкил этиш; </a:t>
            </a:r>
          </a:p>
          <a:p>
            <a:pPr indent="450850" algn="just"/>
            <a:r>
              <a:rPr lang="uz-Cyrl-UZ" sz="2900" dirty="0">
                <a:solidFill>
                  <a:srgbClr val="FFC000"/>
                </a:solidFill>
                <a:latin typeface="Times New Roman" panose="02020603050405020304" pitchFamily="18" charset="0"/>
                <a:cs typeface="Times New Roman" panose="02020603050405020304" pitchFamily="18" charset="0"/>
              </a:rPr>
              <a:t>турдош муассасалар билан биргаликда ишлаб чиқилган меҳнат хавфсизлиги стандартлари лойиҳаларини, меҳнатни муҳофаза қилиш бўйича қоида ва меъёрларни кўриб чиқиш ва келишиш, улар бўйича хулосалар бериш ва жорий этиш;</a:t>
            </a:r>
          </a:p>
          <a:p>
            <a:pPr indent="450850" algn="just"/>
            <a:r>
              <a:rPr lang="uz-Cyrl-UZ" sz="2900" dirty="0">
                <a:solidFill>
                  <a:srgbClr val="FFC000"/>
                </a:solidFill>
                <a:latin typeface="Times New Roman" panose="02020603050405020304" pitchFamily="18" charset="0"/>
                <a:cs typeface="Times New Roman" panose="02020603050405020304" pitchFamily="18" charset="0"/>
              </a:rPr>
              <a:t>меҳнатни муҳофаза қилиш бўйича тугалланган илмий – тадқиқотларга ишлаб чиқариш нуқтаи назаридан хулосалар бериш ва уларни жорий этиш бўйича чора – тадбирлар ташкиллаштириш;</a:t>
            </a:r>
          </a:p>
        </p:txBody>
      </p:sp>
      <p:pic>
        <p:nvPicPr>
          <p:cNvPr id="4" name="object 6"/>
          <p:cNvPicPr/>
          <p:nvPr/>
        </p:nvPicPr>
        <p:blipFill>
          <a:blip r:embed="rId2" cstate="print"/>
          <a:stretch>
            <a:fillRect/>
          </a:stretch>
        </p:blipFill>
        <p:spPr>
          <a:xfrm>
            <a:off x="711064" y="2017397"/>
            <a:ext cx="192023" cy="201168"/>
          </a:xfrm>
          <a:prstGeom prst="rect">
            <a:avLst/>
          </a:prstGeom>
        </p:spPr>
      </p:pic>
      <p:pic>
        <p:nvPicPr>
          <p:cNvPr id="5" name="object 6"/>
          <p:cNvPicPr/>
          <p:nvPr/>
        </p:nvPicPr>
        <p:blipFill>
          <a:blip r:embed="rId2" cstate="print"/>
          <a:stretch>
            <a:fillRect/>
          </a:stretch>
        </p:blipFill>
        <p:spPr>
          <a:xfrm>
            <a:off x="711065" y="760139"/>
            <a:ext cx="192023" cy="201168"/>
          </a:xfrm>
          <a:prstGeom prst="rect">
            <a:avLst/>
          </a:prstGeom>
        </p:spPr>
      </p:pic>
      <p:pic>
        <p:nvPicPr>
          <p:cNvPr id="7" name="object 6"/>
          <p:cNvPicPr/>
          <p:nvPr/>
        </p:nvPicPr>
        <p:blipFill>
          <a:blip r:embed="rId2" cstate="print"/>
          <a:stretch>
            <a:fillRect/>
          </a:stretch>
        </p:blipFill>
        <p:spPr>
          <a:xfrm>
            <a:off x="711063" y="3848440"/>
            <a:ext cx="192023" cy="201168"/>
          </a:xfrm>
          <a:prstGeom prst="rect">
            <a:avLst/>
          </a:prstGeom>
        </p:spPr>
      </p:pic>
      <p:pic>
        <p:nvPicPr>
          <p:cNvPr id="8" name="object 6"/>
          <p:cNvPicPr/>
          <p:nvPr/>
        </p:nvPicPr>
        <p:blipFill>
          <a:blip r:embed="rId2" cstate="print"/>
          <a:stretch>
            <a:fillRect/>
          </a:stretch>
        </p:blipFill>
        <p:spPr>
          <a:xfrm>
            <a:off x="711062" y="5582965"/>
            <a:ext cx="192023" cy="201168"/>
          </a:xfrm>
          <a:prstGeom prst="rect">
            <a:avLst/>
          </a:prstGeom>
        </p:spPr>
      </p:pic>
    </p:spTree>
    <p:extLst>
      <p:ext uri="{BB962C8B-B14F-4D97-AF65-F5344CB8AC3E}">
        <p14:creationId xmlns:p14="http://schemas.microsoft.com/office/powerpoint/2010/main" val="1667496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16038B"/>
        </a:solidFill>
        <a:effectLst/>
      </p:bgPr>
    </p:bg>
    <p:spTree>
      <p:nvGrpSpPr>
        <p:cNvPr id="1" name=""/>
        <p:cNvGrpSpPr/>
        <p:nvPr/>
      </p:nvGrpSpPr>
      <p:grpSpPr>
        <a:xfrm>
          <a:off x="0" y="0"/>
          <a:ext cx="0" cy="0"/>
          <a:chOff x="0" y="0"/>
          <a:chExt cx="0" cy="0"/>
        </a:xfrm>
      </p:grpSpPr>
      <p:sp>
        <p:nvSpPr>
          <p:cNvPr id="2" name="Прямоугольник 1"/>
          <p:cNvSpPr/>
          <p:nvPr/>
        </p:nvSpPr>
        <p:spPr>
          <a:xfrm>
            <a:off x="850900" y="1126810"/>
            <a:ext cx="9067800" cy="5170646"/>
          </a:xfrm>
          <a:prstGeom prst="rect">
            <a:avLst/>
          </a:prstGeom>
        </p:spPr>
        <p:txBody>
          <a:bodyPr wrap="square">
            <a:spAutoFit/>
          </a:bodyPr>
          <a:lstStyle/>
          <a:p>
            <a:pPr indent="450850" algn="just"/>
            <a:r>
              <a:rPr lang="uz-Cyrl-UZ" sz="3000" dirty="0">
                <a:solidFill>
                  <a:srgbClr val="FFC000"/>
                </a:solidFill>
                <a:latin typeface="Times New Roman" panose="02020603050405020304" pitchFamily="18" charset="0"/>
                <a:cs typeface="Times New Roman" panose="02020603050405020304" pitchFamily="18" charset="0"/>
              </a:rPr>
              <a:t>фаолият кўрсатаётган ишлаб чиқариш объектларини реконструкция қилиш ва янги ишлаб чиқариш объектларини қуриш лойиҳаларида, меҳнат хавфсизлигини таъминлаш бўйича қарорларни кўриб чиқишда ва улар экспертизасида қатнашиш;</a:t>
            </a:r>
          </a:p>
          <a:p>
            <a:pPr indent="450850" algn="just"/>
            <a:r>
              <a:rPr lang="uz-Cyrl-UZ" sz="3000" dirty="0">
                <a:solidFill>
                  <a:srgbClr val="FFC000"/>
                </a:solidFill>
                <a:latin typeface="Times New Roman" panose="02020603050405020304" pitchFamily="18" charset="0"/>
                <a:cs typeface="Times New Roman" panose="02020603050405020304" pitchFamily="18" charset="0"/>
              </a:rPr>
              <a:t>раҳбар ва инженер – техник ходимларни меҳнатни муҳофаза қилиш бўйича ўқитиш ва билимларини текшириш ишларини амалга ошириш;</a:t>
            </a:r>
          </a:p>
          <a:p>
            <a:pPr indent="450850" algn="just"/>
            <a:r>
              <a:rPr lang="uz-Cyrl-UZ" sz="3000" dirty="0">
                <a:solidFill>
                  <a:srgbClr val="FFC000"/>
                </a:solidFill>
                <a:latin typeface="Times New Roman" panose="02020603050405020304" pitchFamily="18" charset="0"/>
                <a:cs typeface="Times New Roman" panose="02020603050405020304" pitchFamily="18" charset="0"/>
              </a:rPr>
              <a:t>меҳнатни муҳофаза қилиш бўйича маълумот ва ўқув материалларини, таклифлар, хулосалар ва қарорлар лойиҳаларини тайёрлаш;</a:t>
            </a:r>
          </a:p>
        </p:txBody>
      </p:sp>
      <p:pic>
        <p:nvPicPr>
          <p:cNvPr id="3" name="object 6"/>
          <p:cNvPicPr/>
          <p:nvPr/>
        </p:nvPicPr>
        <p:blipFill>
          <a:blip r:embed="rId2" cstate="print"/>
          <a:stretch>
            <a:fillRect/>
          </a:stretch>
        </p:blipFill>
        <p:spPr>
          <a:xfrm>
            <a:off x="986357" y="3677070"/>
            <a:ext cx="192023" cy="201168"/>
          </a:xfrm>
          <a:prstGeom prst="rect">
            <a:avLst/>
          </a:prstGeom>
        </p:spPr>
      </p:pic>
      <p:pic>
        <p:nvPicPr>
          <p:cNvPr id="4" name="object 6"/>
          <p:cNvPicPr/>
          <p:nvPr/>
        </p:nvPicPr>
        <p:blipFill>
          <a:blip r:embed="rId2" cstate="print"/>
          <a:stretch>
            <a:fillRect/>
          </a:stretch>
        </p:blipFill>
        <p:spPr>
          <a:xfrm>
            <a:off x="986358" y="1389642"/>
            <a:ext cx="192023" cy="201168"/>
          </a:xfrm>
          <a:prstGeom prst="rect">
            <a:avLst/>
          </a:prstGeom>
        </p:spPr>
      </p:pic>
      <p:pic>
        <p:nvPicPr>
          <p:cNvPr id="5" name="object 6"/>
          <p:cNvPicPr/>
          <p:nvPr/>
        </p:nvPicPr>
        <p:blipFill>
          <a:blip r:embed="rId2" cstate="print"/>
          <a:stretch>
            <a:fillRect/>
          </a:stretch>
        </p:blipFill>
        <p:spPr>
          <a:xfrm>
            <a:off x="986357" y="4987263"/>
            <a:ext cx="192023" cy="201168"/>
          </a:xfrm>
          <a:prstGeom prst="rect">
            <a:avLst/>
          </a:prstGeom>
        </p:spPr>
      </p:pic>
    </p:spTree>
    <p:extLst>
      <p:ext uri="{BB962C8B-B14F-4D97-AF65-F5344CB8AC3E}">
        <p14:creationId xmlns:p14="http://schemas.microsoft.com/office/powerpoint/2010/main" val="1109381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16038B"/>
        </a:solidFill>
        <a:effectLst/>
      </p:bgPr>
    </p:bg>
    <p:spTree>
      <p:nvGrpSpPr>
        <p:cNvPr id="1" name=""/>
        <p:cNvGrpSpPr/>
        <p:nvPr/>
      </p:nvGrpSpPr>
      <p:grpSpPr>
        <a:xfrm>
          <a:off x="0" y="0"/>
          <a:ext cx="0" cy="0"/>
          <a:chOff x="0" y="0"/>
          <a:chExt cx="0" cy="0"/>
        </a:xfrm>
      </p:grpSpPr>
      <p:sp>
        <p:nvSpPr>
          <p:cNvPr id="2" name="Прямоугольник 1"/>
          <p:cNvSpPr/>
          <p:nvPr/>
        </p:nvSpPr>
        <p:spPr>
          <a:xfrm>
            <a:off x="837857" y="875284"/>
            <a:ext cx="9144000" cy="5632311"/>
          </a:xfrm>
          <a:prstGeom prst="rect">
            <a:avLst/>
          </a:prstGeom>
        </p:spPr>
        <p:txBody>
          <a:bodyPr wrap="square">
            <a:spAutoFit/>
          </a:bodyPr>
          <a:lstStyle/>
          <a:p>
            <a:pPr indent="365125" algn="just"/>
            <a:r>
              <a:rPr lang="uz-Cyrl-UZ" sz="3000" dirty="0">
                <a:solidFill>
                  <a:srgbClr val="FFC000"/>
                </a:solidFill>
                <a:latin typeface="Times New Roman" panose="02020603050405020304" pitchFamily="18" charset="0"/>
                <a:cs typeface="Times New Roman" panose="02020603050405020304" pitchFamily="18" charset="0"/>
              </a:rPr>
              <a:t>корхонани меҳнатни муҳофаза қилиш бўйича меъёрий ва ҳуқуқий ҳужжатлар билан таъминлаш ҳамда уларнинг бажарилиши устидан назоратни амалга ошириш;</a:t>
            </a:r>
          </a:p>
          <a:p>
            <a:pPr indent="365125" algn="just"/>
            <a:r>
              <a:rPr lang="uz-Cyrl-UZ" sz="3000" dirty="0">
                <a:solidFill>
                  <a:srgbClr val="FFC000"/>
                </a:solidFill>
                <a:latin typeface="Times New Roman" panose="02020603050405020304" pitchFamily="18" charset="0"/>
                <a:cs typeface="Times New Roman" panose="02020603050405020304" pitchFamily="18" charset="0"/>
              </a:rPr>
              <a:t>ишчилардан меҳнатни муҳофаза қилиш хизматига тушган мурожаатларни ўрнатилган тартибга асосан кўриб чиқиш ва ўз ваколати доирасида муаммоларнинг ечимини ҳал этиш;</a:t>
            </a:r>
          </a:p>
          <a:p>
            <a:pPr indent="365125" algn="just"/>
            <a:r>
              <a:rPr lang="uz-Cyrl-UZ" sz="3000" dirty="0">
                <a:solidFill>
                  <a:srgbClr val="FFC000"/>
                </a:solidFill>
                <a:latin typeface="Times New Roman" panose="02020603050405020304" pitchFamily="18" charset="0"/>
                <a:cs typeface="Times New Roman" panose="02020603050405020304" pitchFamily="18" charset="0"/>
              </a:rPr>
              <a:t>меҳнатни муҳофаза қилиш бўйича белгиланган статистик ҳисоботларни ва тасдиқланган номенклатурага мос равишда бошқа ишларни юритиш.</a:t>
            </a:r>
          </a:p>
        </p:txBody>
      </p:sp>
      <p:pic>
        <p:nvPicPr>
          <p:cNvPr id="3" name="object 6"/>
          <p:cNvPicPr/>
          <p:nvPr/>
        </p:nvPicPr>
        <p:blipFill>
          <a:blip r:embed="rId2" cstate="print"/>
          <a:stretch>
            <a:fillRect/>
          </a:stretch>
        </p:blipFill>
        <p:spPr>
          <a:xfrm>
            <a:off x="967550" y="4773542"/>
            <a:ext cx="192023" cy="201168"/>
          </a:xfrm>
          <a:prstGeom prst="rect">
            <a:avLst/>
          </a:prstGeom>
        </p:spPr>
      </p:pic>
      <p:pic>
        <p:nvPicPr>
          <p:cNvPr id="4" name="object 6"/>
          <p:cNvPicPr/>
          <p:nvPr/>
        </p:nvPicPr>
        <p:blipFill>
          <a:blip r:embed="rId2" cstate="print"/>
          <a:stretch>
            <a:fillRect/>
          </a:stretch>
        </p:blipFill>
        <p:spPr>
          <a:xfrm>
            <a:off x="967550" y="2942051"/>
            <a:ext cx="192023" cy="201168"/>
          </a:xfrm>
          <a:prstGeom prst="rect">
            <a:avLst/>
          </a:prstGeom>
        </p:spPr>
      </p:pic>
      <p:pic>
        <p:nvPicPr>
          <p:cNvPr id="5" name="object 6"/>
          <p:cNvPicPr/>
          <p:nvPr/>
        </p:nvPicPr>
        <p:blipFill>
          <a:blip r:embed="rId2" cstate="print"/>
          <a:stretch>
            <a:fillRect/>
          </a:stretch>
        </p:blipFill>
        <p:spPr>
          <a:xfrm>
            <a:off x="967551" y="1115253"/>
            <a:ext cx="192023" cy="201168"/>
          </a:xfrm>
          <a:prstGeom prst="rect">
            <a:avLst/>
          </a:prstGeom>
        </p:spPr>
      </p:pic>
    </p:spTree>
    <p:extLst>
      <p:ext uri="{BB962C8B-B14F-4D97-AF65-F5344CB8AC3E}">
        <p14:creationId xmlns:p14="http://schemas.microsoft.com/office/powerpoint/2010/main" val="3773724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16038B"/>
        </a:solidFill>
        <a:effectLst/>
      </p:bgPr>
    </p:bg>
    <p:spTree>
      <p:nvGrpSpPr>
        <p:cNvPr id="1" name=""/>
        <p:cNvGrpSpPr/>
        <p:nvPr/>
      </p:nvGrpSpPr>
      <p:grpSpPr>
        <a:xfrm>
          <a:off x="0" y="0"/>
          <a:ext cx="0" cy="0"/>
          <a:chOff x="0" y="0"/>
          <a:chExt cx="0" cy="0"/>
        </a:xfrm>
      </p:grpSpPr>
      <p:sp>
        <p:nvSpPr>
          <p:cNvPr id="3" name="Прямоугольник 2"/>
          <p:cNvSpPr/>
          <p:nvPr/>
        </p:nvSpPr>
        <p:spPr>
          <a:xfrm>
            <a:off x="1612900" y="0"/>
            <a:ext cx="8001000" cy="1015663"/>
          </a:xfrm>
          <a:prstGeom prst="rect">
            <a:avLst/>
          </a:prstGeom>
        </p:spPr>
        <p:txBody>
          <a:bodyPr wrap="square">
            <a:spAutoFit/>
          </a:bodyPr>
          <a:lstStyle/>
          <a:p>
            <a:pPr algn="ctr"/>
            <a:r>
              <a:rPr lang="uz-Cyrl-UZ" sz="3000" b="1" dirty="0">
                <a:solidFill>
                  <a:srgbClr val="FF0000"/>
                </a:solidFill>
                <a:latin typeface="Times New Roman" panose="02020603050405020304" pitchFamily="18" charset="0"/>
                <a:cs typeface="Times New Roman" panose="02020603050405020304" pitchFamily="18" charset="0"/>
              </a:rPr>
              <a:t>Меҳнат муҳофазаси мутаҳассиси учун назорат саволлари: </a:t>
            </a:r>
          </a:p>
        </p:txBody>
      </p:sp>
      <p:sp>
        <p:nvSpPr>
          <p:cNvPr id="4" name="Прямоугольник 3"/>
          <p:cNvSpPr/>
          <p:nvPr/>
        </p:nvSpPr>
        <p:spPr>
          <a:xfrm>
            <a:off x="546100" y="1037401"/>
            <a:ext cx="9753600" cy="6186309"/>
          </a:xfrm>
          <a:prstGeom prst="rect">
            <a:avLst/>
          </a:prstGeom>
        </p:spPr>
        <p:txBody>
          <a:bodyPr wrap="square">
            <a:spAutoFit/>
          </a:bodyPr>
          <a:lstStyle/>
          <a:p>
            <a:pPr indent="365125" algn="just"/>
            <a:r>
              <a:rPr lang="uz-Cyrl-UZ" sz="2200" dirty="0">
                <a:solidFill>
                  <a:srgbClr val="FFC000"/>
                </a:solidFill>
                <a:latin typeface="Times New Roman" panose="02020603050405020304" pitchFamily="18" charset="0"/>
                <a:cs typeface="Times New Roman" panose="02020603050405020304" pitchFamily="18" charset="0"/>
              </a:rPr>
              <a:t>Меҳнатни муҳофаза қилиш нима?</a:t>
            </a:r>
          </a:p>
          <a:p>
            <a:pPr indent="365125" algn="just"/>
            <a:r>
              <a:rPr lang="uz-Cyrl-UZ" sz="2200" dirty="0">
                <a:solidFill>
                  <a:srgbClr val="FFC000"/>
                </a:solidFill>
                <a:latin typeface="Times New Roman" panose="02020603050405020304" pitchFamily="18" charset="0"/>
                <a:cs typeface="Times New Roman" panose="02020603050405020304" pitchFamily="18" charset="0"/>
              </a:rPr>
              <a:t>Корхона ходимлари, ўз меҳнати муҳофаза қилиниши бўйича қанақа ҳуқуқларга эгалар?</a:t>
            </a:r>
          </a:p>
          <a:p>
            <a:pPr indent="365125" algn="just"/>
            <a:r>
              <a:rPr lang="uz-Cyrl-UZ" sz="2200" dirty="0">
                <a:solidFill>
                  <a:srgbClr val="FFC000"/>
                </a:solidFill>
                <a:latin typeface="Times New Roman" panose="02020603050405020304" pitchFamily="18" charset="0"/>
                <a:cs typeface="Times New Roman" panose="02020603050405020304" pitchFamily="18" charset="0"/>
              </a:rPr>
              <a:t>Меҳнатни муҳофаза қилишни ташкил этишнинг ҳуқуқий - меъёрий асосларига қандай ҳужжатлар	киради?</a:t>
            </a:r>
          </a:p>
          <a:p>
            <a:pPr indent="365125" algn="just"/>
            <a:r>
              <a:rPr lang="uz-Cyrl-UZ" sz="2200" dirty="0">
                <a:solidFill>
                  <a:srgbClr val="FFC000"/>
                </a:solidFill>
                <a:latin typeface="Times New Roman" panose="02020603050405020304" pitchFamily="18" charset="0"/>
                <a:cs typeface="Times New Roman" panose="02020603050405020304" pitchFamily="18" charset="0"/>
              </a:rPr>
              <a:t>“Меҳнат муҳофазаси бўйича ишларни ташкил этиш тўғрисида”ги намунавий Низом қабул қилинганлиги, унинг санаси ва мазмунининг моҳияти?</a:t>
            </a:r>
          </a:p>
          <a:p>
            <a:pPr indent="365125" algn="just"/>
            <a:r>
              <a:rPr lang="uz-Cyrl-UZ" sz="2200" dirty="0">
                <a:solidFill>
                  <a:srgbClr val="FFC000"/>
                </a:solidFill>
                <a:latin typeface="Times New Roman" panose="02020603050405020304" pitchFamily="18" charset="0"/>
                <a:cs typeface="Times New Roman" panose="02020603050405020304" pitchFamily="18" charset="0"/>
              </a:rPr>
              <a:t>“Меҳнат муҳофазаси бўйича ўқишни ташкил этиш ва билимини текшириш тўғрисида”ги намунавий Низом қабул қилинганлиги, унинг санаси ва мазмунининг моҳияти?</a:t>
            </a:r>
          </a:p>
          <a:p>
            <a:pPr indent="365125" algn="just"/>
            <a:r>
              <a:rPr lang="uz-Cyrl-UZ" sz="2200" dirty="0">
                <a:solidFill>
                  <a:srgbClr val="FFC000"/>
                </a:solidFill>
                <a:latin typeface="Times New Roman" panose="02020603050405020304" pitchFamily="18" charset="0"/>
                <a:cs typeface="Times New Roman" panose="02020603050405020304" pitchFamily="18" charset="0"/>
              </a:rPr>
              <a:t>“Меҳнат муҳофазаси бўйича вакил ҳақида”ги Низом қабул қилинганлиги, унда меҳнатни муҳофаза қилиш бўйича ишларни ташкил этиш қайси ҳужжат билан белгиланганлиги?</a:t>
            </a:r>
          </a:p>
          <a:p>
            <a:pPr indent="365125" algn="just"/>
            <a:r>
              <a:rPr lang="uz-Cyrl-UZ" sz="2200" dirty="0">
                <a:solidFill>
                  <a:srgbClr val="FFC000"/>
                </a:solidFill>
                <a:latin typeface="Times New Roman" panose="02020603050405020304" pitchFamily="18" charset="0"/>
                <a:cs typeface="Times New Roman" panose="02020603050405020304" pitchFamily="18" charset="0"/>
              </a:rPr>
              <a:t>Меҳнатни муҳофаза қилиш хизматларини ташкил этиш қайси қонун билан меъёрлаштирилган?</a:t>
            </a:r>
          </a:p>
          <a:p>
            <a:pPr indent="365125" algn="just"/>
            <a:r>
              <a:rPr lang="uz-Cyrl-UZ" sz="2200" dirty="0">
                <a:solidFill>
                  <a:srgbClr val="FFC000"/>
                </a:solidFill>
                <a:latin typeface="Times New Roman" panose="02020603050405020304" pitchFamily="18" charset="0"/>
                <a:cs typeface="Times New Roman" panose="02020603050405020304" pitchFamily="18" charset="0"/>
              </a:rPr>
              <a:t>Меҳнатни муҳофаза қилиш хизматларини ташкил этишнинг шартлари?</a:t>
            </a:r>
          </a:p>
          <a:p>
            <a:pPr indent="365125" algn="just"/>
            <a:r>
              <a:rPr lang="uz-Cyrl-UZ" sz="2200" dirty="0">
                <a:solidFill>
                  <a:srgbClr val="FFC000"/>
                </a:solidFill>
                <a:latin typeface="Times New Roman" panose="02020603050405020304" pitchFamily="18" charset="0"/>
                <a:cs typeface="Times New Roman" panose="02020603050405020304" pitchFamily="18" charset="0"/>
              </a:rPr>
              <a:t>Меҳнатни муҳофаза қилиш хизматининг умумий вазифаларига нималар киради?</a:t>
            </a:r>
          </a:p>
        </p:txBody>
      </p:sp>
    </p:spTree>
    <p:extLst>
      <p:ext uri="{BB962C8B-B14F-4D97-AF65-F5344CB8AC3E}">
        <p14:creationId xmlns:p14="http://schemas.microsoft.com/office/powerpoint/2010/main" val="3306322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16038B"/>
        </a:solidFill>
        <a:effectLst/>
      </p:bgPr>
    </p:bg>
    <p:spTree>
      <p:nvGrpSpPr>
        <p:cNvPr id="1" name=""/>
        <p:cNvGrpSpPr/>
        <p:nvPr/>
      </p:nvGrpSpPr>
      <p:grpSpPr>
        <a:xfrm>
          <a:off x="0" y="0"/>
          <a:ext cx="0" cy="0"/>
          <a:chOff x="0" y="0"/>
          <a:chExt cx="0" cy="0"/>
        </a:xfrm>
      </p:grpSpPr>
      <p:sp>
        <p:nvSpPr>
          <p:cNvPr id="60" name="object 26"/>
          <p:cNvSpPr txBox="1">
            <a:spLocks/>
          </p:cNvSpPr>
          <p:nvPr/>
        </p:nvSpPr>
        <p:spPr>
          <a:xfrm>
            <a:off x="469900" y="1416050"/>
            <a:ext cx="9906000" cy="1192503"/>
          </a:xfrm>
          <a:prstGeom prst="rect">
            <a:avLst/>
          </a:prstGeom>
        </p:spPr>
        <p:txBody>
          <a:bodyPr vert="horz" wrap="square" lIns="0" tIns="213230" rIns="0" bIns="0" rtlCol="0">
            <a:spAutoFit/>
          </a:bodyPr>
          <a:lstStyle>
            <a:lvl1pPr>
              <a:defRPr sz="4000" b="1" i="0">
                <a:solidFill>
                  <a:srgbClr val="FFFF00"/>
                </a:solidFill>
                <a:latin typeface="Arial"/>
                <a:ea typeface="+mj-ea"/>
                <a:cs typeface="Arial"/>
              </a:defRPr>
            </a:lvl1pPr>
          </a:lstStyle>
          <a:p>
            <a:pPr marL="0" marR="5080" lvl="0" indent="0" algn="just" defTabSz="914400" eaLnBrk="1" fontAlgn="auto" latinLnBrk="0" hangingPunct="1">
              <a:lnSpc>
                <a:spcPct val="100000"/>
              </a:lnSpc>
              <a:spcBef>
                <a:spcPts val="865"/>
              </a:spcBef>
              <a:spcAft>
                <a:spcPts val="0"/>
              </a:spcAft>
              <a:buClrTx/>
              <a:buSzTx/>
              <a:buFontTx/>
              <a:buNone/>
              <a:tabLst>
                <a:tab pos="460375" algn="l"/>
                <a:tab pos="5921375" algn="l"/>
              </a:tabLst>
              <a:defRPr/>
            </a:pPr>
            <a:endParaRPr kumimoji="0" lang="uz-Cyrl-UZ" sz="2800" b="1" i="0" u="none" strike="noStrike" kern="0" cap="none" spc="-10" normalizeH="0" baseline="0" noProof="0" dirty="0">
              <a:ln>
                <a:noFill/>
              </a:ln>
              <a:solidFill>
                <a:srgbClr val="FFFF00"/>
              </a:solidFill>
              <a:effectLst/>
              <a:uLnTx/>
              <a:uFillTx/>
              <a:latin typeface="Times New Roman" panose="02020603050405020304" pitchFamily="18" charset="0"/>
              <a:ea typeface="+mj-ea"/>
              <a:cs typeface="Times New Roman" panose="02020603050405020304" pitchFamily="18" charset="0"/>
            </a:endParaRPr>
          </a:p>
          <a:p>
            <a:pPr marL="0" marR="5080" lvl="0" indent="449263" algn="just" defTabSz="914400" eaLnBrk="1" fontAlgn="auto" latinLnBrk="0" hangingPunct="1">
              <a:lnSpc>
                <a:spcPct val="100000"/>
              </a:lnSpc>
              <a:spcBef>
                <a:spcPts val="865"/>
              </a:spcBef>
              <a:spcAft>
                <a:spcPts val="0"/>
              </a:spcAft>
              <a:buClrTx/>
              <a:buSzTx/>
              <a:buFontTx/>
              <a:buAutoNum type="arabicPeriod"/>
              <a:tabLst>
                <a:tab pos="460375" algn="l"/>
                <a:tab pos="5921375" algn="l"/>
              </a:tabLst>
              <a:defRPr/>
            </a:pPr>
            <a:endParaRPr kumimoji="0" lang="uz-Cyrl-UZ" sz="2800" b="1" i="0" u="none" strike="noStrike" kern="0" cap="none" spc="-10" normalizeH="0" baseline="0" noProof="0" dirty="0">
              <a:ln>
                <a:noFill/>
              </a:ln>
              <a:solidFill>
                <a:srgbClr val="FFFF00"/>
              </a:solidFill>
              <a:effectLst/>
              <a:uLnTx/>
              <a:uFillTx/>
              <a:latin typeface="Times New Roman" panose="02020603050405020304" pitchFamily="18" charset="0"/>
              <a:ea typeface="+mj-ea"/>
              <a:cs typeface="Times New Roman" panose="02020603050405020304" pitchFamily="18" charset="0"/>
            </a:endParaRPr>
          </a:p>
        </p:txBody>
      </p:sp>
      <p:sp>
        <p:nvSpPr>
          <p:cNvPr id="3" name="Прямоугольник 2"/>
          <p:cNvSpPr/>
          <p:nvPr/>
        </p:nvSpPr>
        <p:spPr>
          <a:xfrm>
            <a:off x="1079500" y="882650"/>
            <a:ext cx="8877300" cy="5632311"/>
          </a:xfrm>
          <a:prstGeom prst="rect">
            <a:avLst/>
          </a:prstGeom>
        </p:spPr>
        <p:txBody>
          <a:bodyPr wrap="square">
            <a:spAutoFit/>
          </a:bodyPr>
          <a:lstStyle/>
          <a:p>
            <a:pPr algn="ctr"/>
            <a:r>
              <a:rPr lang="uz-Cyrl-UZ" sz="6000" b="1" dirty="0">
                <a:solidFill>
                  <a:srgbClr val="FFC000"/>
                </a:solidFill>
                <a:latin typeface="Times New Roman" panose="02020603050405020304" pitchFamily="18" charset="0"/>
                <a:cs typeface="Times New Roman" panose="02020603050405020304" pitchFamily="18" charset="0"/>
              </a:rPr>
              <a:t>Корхоналарда </a:t>
            </a:r>
            <a:endParaRPr lang="en-US" sz="6000" b="1" dirty="0">
              <a:solidFill>
                <a:srgbClr val="FFC000"/>
              </a:solidFill>
              <a:latin typeface="Times New Roman" panose="02020603050405020304" pitchFamily="18" charset="0"/>
              <a:cs typeface="Times New Roman" panose="02020603050405020304" pitchFamily="18" charset="0"/>
            </a:endParaRPr>
          </a:p>
          <a:p>
            <a:pPr algn="ctr"/>
            <a:r>
              <a:rPr lang="uz-Cyrl-UZ" sz="6000" b="1" dirty="0">
                <a:solidFill>
                  <a:srgbClr val="FFC000"/>
                </a:solidFill>
                <a:latin typeface="Times New Roman" panose="02020603050405020304" pitchFamily="18" charset="0"/>
                <a:cs typeface="Times New Roman" panose="02020603050405020304" pitchFamily="18" charset="0"/>
              </a:rPr>
              <a:t>меҳнат муҳофазаси бўйича ишларни ташкил қилиш </a:t>
            </a:r>
            <a:endParaRPr lang="en-US" sz="6000" b="1" dirty="0">
              <a:solidFill>
                <a:srgbClr val="FFC000"/>
              </a:solidFill>
              <a:latin typeface="Times New Roman" panose="02020603050405020304" pitchFamily="18" charset="0"/>
              <a:cs typeface="Times New Roman" panose="02020603050405020304" pitchFamily="18" charset="0"/>
            </a:endParaRPr>
          </a:p>
          <a:p>
            <a:pPr algn="ctr"/>
            <a:r>
              <a:rPr lang="uz-Cyrl-UZ" sz="6000" b="1" dirty="0">
                <a:solidFill>
                  <a:srgbClr val="FFC000"/>
                </a:solidFill>
                <a:latin typeface="Times New Roman" panose="02020603050405020304" pitchFamily="18" charset="0"/>
                <a:cs typeface="Times New Roman" panose="02020603050405020304" pitchFamily="18" charset="0"/>
              </a:rPr>
              <a:t>ва унинг ҳуқуқий-меъёрий асослари</a:t>
            </a:r>
          </a:p>
        </p:txBody>
      </p:sp>
    </p:spTree>
    <p:extLst>
      <p:ext uri="{BB962C8B-B14F-4D97-AF65-F5344CB8AC3E}">
        <p14:creationId xmlns:p14="http://schemas.microsoft.com/office/powerpoint/2010/main" val="63718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16038B"/>
        </a:solidFill>
        <a:effectLst/>
      </p:bgPr>
    </p:bg>
    <p:spTree>
      <p:nvGrpSpPr>
        <p:cNvPr id="1" name=""/>
        <p:cNvGrpSpPr/>
        <p:nvPr/>
      </p:nvGrpSpPr>
      <p:grpSpPr>
        <a:xfrm>
          <a:off x="0" y="0"/>
          <a:ext cx="0" cy="0"/>
          <a:chOff x="0" y="0"/>
          <a:chExt cx="0" cy="0"/>
        </a:xfrm>
      </p:grpSpPr>
      <p:sp>
        <p:nvSpPr>
          <p:cNvPr id="26" name="object 26"/>
          <p:cNvSpPr txBox="1">
            <a:spLocks noGrp="1"/>
          </p:cNvSpPr>
          <p:nvPr>
            <p:ph type="title"/>
          </p:nvPr>
        </p:nvSpPr>
        <p:spPr>
          <a:xfrm>
            <a:off x="1585074" y="392685"/>
            <a:ext cx="7523251" cy="830865"/>
          </a:xfrm>
          <a:prstGeom prst="rect">
            <a:avLst/>
          </a:prstGeom>
        </p:spPr>
        <p:txBody>
          <a:bodyPr vert="horz" wrap="square" lIns="0" tIns="213230" rIns="0" bIns="0" rtlCol="0">
            <a:spAutoFit/>
          </a:bodyPr>
          <a:lstStyle/>
          <a:p>
            <a:pPr marL="90488" algn="ctr">
              <a:lnSpc>
                <a:spcPct val="100000"/>
              </a:lnSpc>
              <a:spcBef>
                <a:spcPts val="95"/>
              </a:spcBef>
            </a:pPr>
            <a:r>
              <a:rPr lang="uz-Cyrl-UZ" sz="3200" dirty="0">
                <a:solidFill>
                  <a:srgbClr val="FF0000"/>
                </a:solidFill>
                <a:latin typeface="Times New Roman" panose="02020603050405020304" pitchFamily="18" charset="0"/>
                <a:cs typeface="Times New Roman" panose="02020603050405020304" pitchFamily="18" charset="0"/>
              </a:rPr>
              <a:t>МУНДАРИЖА</a:t>
            </a:r>
            <a:r>
              <a:rPr spc="-50" dirty="0">
                <a:solidFill>
                  <a:srgbClr val="FF0000"/>
                </a:solidFill>
              </a:rPr>
              <a:t>:</a:t>
            </a:r>
          </a:p>
        </p:txBody>
      </p:sp>
      <p:sp>
        <p:nvSpPr>
          <p:cNvPr id="60" name="object 26"/>
          <p:cNvSpPr txBox="1">
            <a:spLocks/>
          </p:cNvSpPr>
          <p:nvPr/>
        </p:nvSpPr>
        <p:spPr>
          <a:xfrm>
            <a:off x="469900" y="1416050"/>
            <a:ext cx="9906000" cy="1192503"/>
          </a:xfrm>
          <a:prstGeom prst="rect">
            <a:avLst/>
          </a:prstGeom>
        </p:spPr>
        <p:txBody>
          <a:bodyPr vert="horz" wrap="square" lIns="0" tIns="213230" rIns="0" bIns="0" rtlCol="0">
            <a:spAutoFit/>
          </a:bodyPr>
          <a:lstStyle>
            <a:lvl1pPr>
              <a:defRPr sz="4000" b="1" i="0">
                <a:solidFill>
                  <a:srgbClr val="FFFF00"/>
                </a:solidFill>
                <a:latin typeface="Arial"/>
                <a:ea typeface="+mj-ea"/>
                <a:cs typeface="Arial"/>
              </a:defRPr>
            </a:lvl1pPr>
          </a:lstStyle>
          <a:p>
            <a:pPr marR="5080" algn="just">
              <a:lnSpc>
                <a:spcPct val="100000"/>
              </a:lnSpc>
              <a:spcBef>
                <a:spcPts val="865"/>
              </a:spcBef>
              <a:tabLst>
                <a:tab pos="460375" algn="l"/>
                <a:tab pos="5921375" algn="l"/>
              </a:tabLst>
            </a:pPr>
            <a:endParaRPr lang="uz-Cyrl-UZ" sz="2800" spc="-10" dirty="0">
              <a:latin typeface="Times New Roman" panose="02020603050405020304" pitchFamily="18" charset="0"/>
              <a:cs typeface="Times New Roman" panose="02020603050405020304" pitchFamily="18" charset="0"/>
            </a:endParaRPr>
          </a:p>
          <a:p>
            <a:pPr marR="5080" indent="449263" algn="just">
              <a:lnSpc>
                <a:spcPct val="100000"/>
              </a:lnSpc>
              <a:spcBef>
                <a:spcPts val="865"/>
              </a:spcBef>
              <a:buAutoNum type="arabicPeriod"/>
              <a:tabLst>
                <a:tab pos="460375" algn="l"/>
                <a:tab pos="5921375" algn="l"/>
              </a:tabLst>
            </a:pPr>
            <a:endParaRPr lang="uz-Cyrl-UZ" sz="2800" spc="-10"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774700" y="1407746"/>
            <a:ext cx="9296400" cy="5016758"/>
          </a:xfrm>
          <a:prstGeom prst="rect">
            <a:avLst/>
          </a:prstGeom>
        </p:spPr>
        <p:txBody>
          <a:bodyPr wrap="square">
            <a:spAutoFit/>
          </a:bodyPr>
          <a:lstStyle/>
          <a:p>
            <a:pPr indent="365125" algn="just"/>
            <a:r>
              <a:rPr lang="uz-Cyrl-UZ" sz="3200" dirty="0">
                <a:solidFill>
                  <a:srgbClr val="FFC000"/>
                </a:solidFill>
                <a:latin typeface="Times New Roman" panose="02020603050405020304" pitchFamily="18" charset="0"/>
                <a:cs typeface="Times New Roman" panose="02020603050405020304" pitchFamily="18" charset="0"/>
              </a:rPr>
              <a:t>1.	Корхоналарда меҳнатни муҳофаза қилишни   ташкил этишнинг ҳуқуқий-меъёрий асослари.</a:t>
            </a:r>
          </a:p>
          <a:p>
            <a:pPr indent="365125" algn="just"/>
            <a:r>
              <a:rPr lang="uz-Cyrl-UZ" sz="3200" dirty="0">
                <a:solidFill>
                  <a:srgbClr val="FFC000"/>
                </a:solidFill>
                <a:latin typeface="Times New Roman" panose="02020603050405020304" pitchFamily="18" charset="0"/>
                <a:cs typeface="Times New Roman" panose="02020603050405020304" pitchFamily="18" charset="0"/>
              </a:rPr>
              <a:t>2.	Корхоналарда меҳнат муҳофазаси хизматини ташкил этиш.</a:t>
            </a:r>
          </a:p>
          <a:p>
            <a:pPr indent="365125" algn="just"/>
            <a:r>
              <a:rPr lang="uz-Cyrl-UZ" sz="3200" dirty="0">
                <a:solidFill>
                  <a:srgbClr val="FFC000"/>
                </a:solidFill>
                <a:latin typeface="Times New Roman" panose="02020603050405020304" pitchFamily="18" charset="0"/>
                <a:cs typeface="Times New Roman" panose="02020603050405020304" pitchFamily="18" charset="0"/>
              </a:rPr>
              <a:t>3.	Меҳнатни муҳофаза қилиш хизмати мутахассисларининг ҳуқуқлари.</a:t>
            </a:r>
          </a:p>
          <a:p>
            <a:pPr indent="365125" algn="just"/>
            <a:r>
              <a:rPr lang="uz-Cyrl-UZ" sz="3200" dirty="0">
                <a:solidFill>
                  <a:srgbClr val="FFC000"/>
                </a:solidFill>
                <a:latin typeface="Times New Roman" panose="02020603050405020304" pitchFamily="18" charset="0"/>
                <a:cs typeface="Times New Roman" panose="02020603050405020304" pitchFamily="18" charset="0"/>
              </a:rPr>
              <a:t>4.	Меҳнатни муҳофаза қилиш хизматининг умумий вазифалари.</a:t>
            </a:r>
          </a:p>
          <a:p>
            <a:pPr indent="365125" algn="just"/>
            <a:r>
              <a:rPr lang="uz-Cyrl-UZ" sz="3200" dirty="0">
                <a:solidFill>
                  <a:srgbClr val="FFC000"/>
                </a:solidFill>
                <a:latin typeface="Times New Roman" panose="02020603050405020304" pitchFamily="18" charset="0"/>
                <a:cs typeface="Times New Roman" panose="02020603050405020304" pitchFamily="18" charset="0"/>
              </a:rPr>
              <a:t>5.	Меҳнат муҳофазаси мутуҳассиси учун Назорат саволлари.</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16038B"/>
        </a:solidFill>
        <a:effectLst/>
      </p:bgPr>
    </p:bg>
    <p:spTree>
      <p:nvGrpSpPr>
        <p:cNvPr id="1" name=""/>
        <p:cNvGrpSpPr/>
        <p:nvPr/>
      </p:nvGrpSpPr>
      <p:grpSpPr>
        <a:xfrm>
          <a:off x="0" y="0"/>
          <a:ext cx="0" cy="0"/>
          <a:chOff x="0" y="0"/>
          <a:chExt cx="0" cy="0"/>
        </a:xfrm>
      </p:grpSpPr>
      <p:sp>
        <p:nvSpPr>
          <p:cNvPr id="26" name="object 26"/>
          <p:cNvSpPr txBox="1">
            <a:spLocks noGrp="1"/>
          </p:cNvSpPr>
          <p:nvPr>
            <p:ph type="title"/>
          </p:nvPr>
        </p:nvSpPr>
        <p:spPr>
          <a:xfrm>
            <a:off x="1155700" y="273050"/>
            <a:ext cx="8686800" cy="1138642"/>
          </a:xfrm>
          <a:prstGeom prst="rect">
            <a:avLst/>
          </a:prstGeom>
        </p:spPr>
        <p:txBody>
          <a:bodyPr vert="horz" wrap="square" lIns="0" tIns="213230" rIns="0" bIns="0" rtlCol="0">
            <a:spAutoFit/>
          </a:bodyPr>
          <a:lstStyle/>
          <a:p>
            <a:pPr marL="90488" algn="ctr">
              <a:lnSpc>
                <a:spcPct val="100000"/>
              </a:lnSpc>
              <a:spcBef>
                <a:spcPts val="95"/>
              </a:spcBef>
            </a:pPr>
            <a:r>
              <a:rPr lang="uz-Cyrl-UZ" sz="3000" dirty="0">
                <a:solidFill>
                  <a:srgbClr val="FF0000"/>
                </a:solidFill>
                <a:latin typeface="Times New Roman" panose="02020603050405020304" pitchFamily="18" charset="0"/>
                <a:cs typeface="Times New Roman" panose="02020603050405020304" pitchFamily="18" charset="0"/>
              </a:rPr>
              <a:t>Корхоналарда меҳнатни муҳофаза қилишни ташкил этишнинг ҳуқуқий-меъёрий асослари</a:t>
            </a:r>
          </a:p>
        </p:txBody>
      </p:sp>
      <p:sp>
        <p:nvSpPr>
          <p:cNvPr id="60" name="object 26"/>
          <p:cNvSpPr txBox="1">
            <a:spLocks/>
          </p:cNvSpPr>
          <p:nvPr/>
        </p:nvSpPr>
        <p:spPr>
          <a:xfrm>
            <a:off x="431800" y="1470538"/>
            <a:ext cx="10134600" cy="4790924"/>
          </a:xfrm>
          <a:prstGeom prst="rect">
            <a:avLst/>
          </a:prstGeom>
        </p:spPr>
        <p:txBody>
          <a:bodyPr vert="horz" wrap="square" lIns="0" tIns="213230" rIns="0" bIns="0" rtlCol="0">
            <a:spAutoFit/>
          </a:bodyPr>
          <a:lstStyle>
            <a:lvl1pPr>
              <a:defRPr sz="4000" b="1" i="0">
                <a:solidFill>
                  <a:srgbClr val="FFFF00"/>
                </a:solidFill>
                <a:latin typeface="Arial"/>
                <a:ea typeface="+mj-ea"/>
                <a:cs typeface="Arial"/>
              </a:defRPr>
            </a:lvl1pPr>
          </a:lstStyle>
          <a:p>
            <a:pPr marL="0" marR="248285" lvl="0" indent="0" algn="just" defTabSz="914400" eaLnBrk="1" fontAlgn="auto" latinLnBrk="0" hangingPunct="1">
              <a:lnSpc>
                <a:spcPct val="100000"/>
              </a:lnSpc>
              <a:spcBef>
                <a:spcPts val="100"/>
              </a:spcBef>
              <a:spcAft>
                <a:spcPts val="0"/>
              </a:spcAft>
              <a:buClrTx/>
              <a:buSzPct val="88888"/>
              <a:buFontTx/>
              <a:buNone/>
              <a:tabLst>
                <a:tab pos="460375" algn="l"/>
                <a:tab pos="5921375" algn="l"/>
              </a:tabLst>
              <a:defRPr/>
            </a:pPr>
            <a:r>
              <a:rPr lang="uz-Cyrl-UZ" sz="2800" spc="-10" dirty="0">
                <a:solidFill>
                  <a:srgbClr val="FFC000"/>
                </a:solidFill>
                <a:latin typeface="Times New Roman" panose="02020603050405020304" pitchFamily="18" charset="0"/>
                <a:cs typeface="Times New Roman" panose="02020603050405020304" pitchFamily="18" charset="0"/>
              </a:rPr>
              <a:t>	 </a:t>
            </a:r>
            <a:r>
              <a:rPr lang="uz-Cyrl-UZ" sz="3000" b="0" spc="-10" dirty="0">
                <a:solidFill>
                  <a:srgbClr val="FFC000"/>
                </a:solidFill>
                <a:latin typeface="Times New Roman" panose="02020603050405020304" pitchFamily="18" charset="0"/>
                <a:cs typeface="Times New Roman" panose="02020603050405020304" pitchFamily="18" charset="0"/>
              </a:rPr>
              <a:t>“Меҳнатни муҳофаза қилиш тўғрисида”ги Қонун. </a:t>
            </a:r>
            <a:br>
              <a:rPr lang="uz-Cyrl-UZ" sz="3000" b="0" spc="-10" dirty="0">
                <a:solidFill>
                  <a:srgbClr val="FFC000"/>
                </a:solidFill>
                <a:latin typeface="Times New Roman" panose="02020603050405020304" pitchFamily="18" charset="0"/>
                <a:cs typeface="Times New Roman" panose="02020603050405020304" pitchFamily="18" charset="0"/>
              </a:rPr>
            </a:br>
            <a:r>
              <a:rPr lang="uz-Cyrl-UZ" sz="3000" b="0" spc="-10" dirty="0">
                <a:solidFill>
                  <a:srgbClr val="FFC000"/>
                </a:solidFill>
                <a:latin typeface="Times New Roman" panose="02020603050405020304" pitchFamily="18" charset="0"/>
                <a:cs typeface="Times New Roman" panose="02020603050405020304" pitchFamily="18" charset="0"/>
              </a:rPr>
              <a:t>              </a:t>
            </a:r>
            <a:r>
              <a:rPr lang="uz-Cyrl-UZ" sz="2400" b="0" spc="-10" dirty="0">
                <a:solidFill>
                  <a:srgbClr val="FFC000"/>
                </a:solidFill>
                <a:latin typeface="Times New Roman" panose="02020603050405020304" pitchFamily="18" charset="0"/>
                <a:cs typeface="Times New Roman" panose="02020603050405020304" pitchFamily="18" charset="0"/>
              </a:rPr>
              <a:t>(2016 йил 22 сентябрда ЎРҚ - 410 сон билан қабул қилинган)</a:t>
            </a:r>
          </a:p>
          <a:p>
            <a:pPr marR="248285" lvl="0" indent="450850" algn="just" defTabSz="914400" eaLnBrk="1" fontAlgn="auto" latinLnBrk="0" hangingPunct="1">
              <a:lnSpc>
                <a:spcPct val="100000"/>
              </a:lnSpc>
              <a:spcBef>
                <a:spcPts val="100"/>
              </a:spcBef>
              <a:spcAft>
                <a:spcPts val="0"/>
              </a:spcAft>
              <a:buClrTx/>
              <a:buSzPct val="88888"/>
              <a:buFontTx/>
              <a:buNone/>
              <a:tabLst>
                <a:tab pos="460375" algn="l"/>
                <a:tab pos="5921375" algn="l"/>
              </a:tabLst>
              <a:defRPr/>
            </a:pPr>
            <a:r>
              <a:rPr lang="uz-Cyrl-UZ" sz="3000" b="0" spc="-10" dirty="0">
                <a:solidFill>
                  <a:srgbClr val="FFC000"/>
                </a:solidFill>
                <a:latin typeface="Times New Roman" panose="02020603050405020304" pitchFamily="18" charset="0"/>
                <a:cs typeface="Times New Roman" panose="02020603050405020304" pitchFamily="18" charset="0"/>
              </a:rPr>
              <a:t> “Меҳнат муҳофазаси бўйича ишларни ташкил этиш тўғрисида”ги намунавий Низом. </a:t>
            </a:r>
          </a:p>
          <a:p>
            <a:pPr marR="248285" lvl="0" indent="450850" algn="just" defTabSz="914400" eaLnBrk="1" fontAlgn="auto" latinLnBrk="0" hangingPunct="1">
              <a:lnSpc>
                <a:spcPct val="100000"/>
              </a:lnSpc>
              <a:spcBef>
                <a:spcPts val="100"/>
              </a:spcBef>
              <a:spcAft>
                <a:spcPts val="0"/>
              </a:spcAft>
              <a:buClrTx/>
              <a:buSzPct val="88888"/>
              <a:buFontTx/>
              <a:buNone/>
              <a:tabLst>
                <a:tab pos="460375" algn="l"/>
                <a:tab pos="5921375" algn="l"/>
              </a:tabLst>
              <a:defRPr/>
            </a:pPr>
            <a:r>
              <a:rPr lang="uz-Cyrl-UZ" sz="2400" b="0" spc="-10" dirty="0">
                <a:solidFill>
                  <a:srgbClr val="FFC000"/>
                </a:solidFill>
                <a:latin typeface="Times New Roman" panose="02020603050405020304" pitchFamily="18" charset="0"/>
                <a:cs typeface="Times New Roman" panose="02020603050405020304" pitchFamily="18" charset="0"/>
              </a:rPr>
              <a:t>    (1996 йил 14 августда 273-сон билан давлат рўйхатидан ўтказилган)</a:t>
            </a:r>
          </a:p>
          <a:p>
            <a:pPr marR="248285" lvl="0" indent="450850" algn="just" defTabSz="914400" eaLnBrk="1" fontAlgn="auto" latinLnBrk="0" hangingPunct="1">
              <a:lnSpc>
                <a:spcPct val="100000"/>
              </a:lnSpc>
              <a:spcBef>
                <a:spcPts val="100"/>
              </a:spcBef>
              <a:spcAft>
                <a:spcPts val="0"/>
              </a:spcAft>
              <a:buClrTx/>
              <a:buSzPct val="88888"/>
              <a:buFontTx/>
              <a:buNone/>
              <a:tabLst>
                <a:tab pos="460375" algn="l"/>
                <a:tab pos="5921375" algn="l"/>
              </a:tabLst>
              <a:defRPr/>
            </a:pPr>
            <a:r>
              <a:rPr lang="uz-Cyrl-UZ" sz="3000" b="0" spc="-10" dirty="0">
                <a:solidFill>
                  <a:srgbClr val="FFC000"/>
                </a:solidFill>
                <a:latin typeface="Times New Roman" panose="02020603050405020304" pitchFamily="18" charset="0"/>
                <a:cs typeface="Times New Roman" panose="02020603050405020304" pitchFamily="18" charset="0"/>
              </a:rPr>
              <a:t> “Меҳнат муҳофазаси бўйича ўқишни ташкил этиш ва билимини текшириш тўғрисида”ги намунавий Низом. </a:t>
            </a:r>
            <a:br>
              <a:rPr lang="uz-Cyrl-UZ" sz="3000" b="0" spc="-10" dirty="0">
                <a:solidFill>
                  <a:srgbClr val="FFC000"/>
                </a:solidFill>
                <a:latin typeface="Times New Roman" panose="02020603050405020304" pitchFamily="18" charset="0"/>
                <a:cs typeface="Times New Roman" panose="02020603050405020304" pitchFamily="18" charset="0"/>
              </a:rPr>
            </a:br>
            <a:r>
              <a:rPr lang="uz-Cyrl-UZ" sz="3000" b="0" spc="-10" dirty="0">
                <a:solidFill>
                  <a:srgbClr val="FFC000"/>
                </a:solidFill>
                <a:latin typeface="Times New Roman" panose="02020603050405020304" pitchFamily="18" charset="0"/>
                <a:cs typeface="Times New Roman" panose="02020603050405020304" pitchFamily="18" charset="0"/>
              </a:rPr>
              <a:t>        </a:t>
            </a:r>
            <a:r>
              <a:rPr lang="uz-Cyrl-UZ" sz="2400" b="0" spc="-10" dirty="0">
                <a:solidFill>
                  <a:srgbClr val="FFC000"/>
                </a:solidFill>
                <a:latin typeface="Times New Roman" panose="02020603050405020304" pitchFamily="18" charset="0"/>
                <a:cs typeface="Times New Roman" panose="02020603050405020304" pitchFamily="18" charset="0"/>
              </a:rPr>
              <a:t>(1996 йил 14 августда 272-сон билан давлат рўйхатидан ўтказилган)</a:t>
            </a:r>
          </a:p>
          <a:p>
            <a:pPr marR="248285" lvl="0" indent="450850" algn="just" defTabSz="914400" eaLnBrk="1" fontAlgn="auto" latinLnBrk="0" hangingPunct="1">
              <a:lnSpc>
                <a:spcPct val="100000"/>
              </a:lnSpc>
              <a:spcBef>
                <a:spcPts val="100"/>
              </a:spcBef>
              <a:spcAft>
                <a:spcPts val="0"/>
              </a:spcAft>
              <a:buClrTx/>
              <a:buSzPct val="88888"/>
              <a:buFontTx/>
              <a:buNone/>
              <a:tabLst>
                <a:tab pos="460375" algn="l"/>
                <a:tab pos="5921375" algn="l"/>
              </a:tabLst>
              <a:defRPr/>
            </a:pPr>
            <a:r>
              <a:rPr lang="uz-Cyrl-UZ" sz="3000" b="0" spc="-10" dirty="0">
                <a:solidFill>
                  <a:srgbClr val="FFC000"/>
                </a:solidFill>
                <a:latin typeface="Times New Roman" panose="02020603050405020304" pitchFamily="18" charset="0"/>
                <a:cs typeface="Times New Roman" panose="02020603050405020304" pitchFamily="18" charset="0"/>
              </a:rPr>
              <a:t> “Меҳнат муҳофазаси бўйича вакил ҳақида”ги Низом.</a:t>
            </a:r>
            <a:br>
              <a:rPr lang="uz-Cyrl-UZ" sz="3000" b="0" spc="-10" dirty="0">
                <a:solidFill>
                  <a:srgbClr val="FFC000"/>
                </a:solidFill>
                <a:latin typeface="Times New Roman" panose="02020603050405020304" pitchFamily="18" charset="0"/>
                <a:cs typeface="Times New Roman" panose="02020603050405020304" pitchFamily="18" charset="0"/>
              </a:rPr>
            </a:br>
            <a:r>
              <a:rPr lang="uz-Cyrl-UZ" sz="3000" b="0" spc="-10" dirty="0">
                <a:solidFill>
                  <a:srgbClr val="FFC000"/>
                </a:solidFill>
                <a:latin typeface="Times New Roman" panose="02020603050405020304" pitchFamily="18" charset="0"/>
                <a:cs typeface="Times New Roman" panose="02020603050405020304" pitchFamily="18" charset="0"/>
              </a:rPr>
              <a:t>           </a:t>
            </a:r>
            <a:r>
              <a:rPr lang="uz-Cyrl-UZ" sz="2400" b="0" spc="-10" dirty="0">
                <a:solidFill>
                  <a:srgbClr val="FFC000"/>
                </a:solidFill>
                <a:latin typeface="Times New Roman" panose="02020603050405020304" pitchFamily="18" charset="0"/>
                <a:cs typeface="Times New Roman" panose="02020603050405020304" pitchFamily="18" charset="0"/>
              </a:rPr>
              <a:t>(1995 йил 18 декабрда 196-сон билан рўйхатдан ўтказилган)</a:t>
            </a:r>
            <a:endParaRPr kumimoji="0" lang="uz-Cyrl-UZ" sz="2400" b="0" i="0" u="none" strike="noStrike" kern="0" cap="none" spc="-10" normalizeH="0" baseline="0" noProof="0" dirty="0">
              <a:ln>
                <a:noFill/>
              </a:ln>
              <a:solidFill>
                <a:srgbClr val="FFC000"/>
              </a:solidFill>
              <a:effectLst/>
              <a:uLnTx/>
              <a:uFillTx/>
              <a:latin typeface="Times New Roman" panose="02020603050405020304" pitchFamily="18" charset="0"/>
              <a:cs typeface="Times New Roman" panose="02020603050405020304" pitchFamily="18" charset="0"/>
            </a:endParaRPr>
          </a:p>
        </p:txBody>
      </p:sp>
      <p:pic>
        <p:nvPicPr>
          <p:cNvPr id="4" name="object 6"/>
          <p:cNvPicPr/>
          <p:nvPr/>
        </p:nvPicPr>
        <p:blipFill>
          <a:blip r:embed="rId2" cstate="print"/>
          <a:stretch>
            <a:fillRect/>
          </a:stretch>
        </p:blipFill>
        <p:spPr>
          <a:xfrm>
            <a:off x="686834" y="1875394"/>
            <a:ext cx="192023" cy="201168"/>
          </a:xfrm>
          <a:prstGeom prst="rect">
            <a:avLst/>
          </a:prstGeom>
        </p:spPr>
      </p:pic>
      <p:pic>
        <p:nvPicPr>
          <p:cNvPr id="5" name="object 6"/>
          <p:cNvPicPr/>
          <p:nvPr/>
        </p:nvPicPr>
        <p:blipFill>
          <a:blip r:embed="rId2" cstate="print"/>
          <a:stretch>
            <a:fillRect/>
          </a:stretch>
        </p:blipFill>
        <p:spPr>
          <a:xfrm>
            <a:off x="686834" y="2787409"/>
            <a:ext cx="192023" cy="201168"/>
          </a:xfrm>
          <a:prstGeom prst="rect">
            <a:avLst/>
          </a:prstGeom>
        </p:spPr>
      </p:pic>
      <p:pic>
        <p:nvPicPr>
          <p:cNvPr id="6" name="object 6"/>
          <p:cNvPicPr/>
          <p:nvPr/>
        </p:nvPicPr>
        <p:blipFill>
          <a:blip r:embed="rId2" cstate="print"/>
          <a:stretch>
            <a:fillRect/>
          </a:stretch>
        </p:blipFill>
        <p:spPr>
          <a:xfrm>
            <a:off x="676465" y="4006850"/>
            <a:ext cx="192023" cy="201168"/>
          </a:xfrm>
          <a:prstGeom prst="rect">
            <a:avLst/>
          </a:prstGeom>
        </p:spPr>
      </p:pic>
      <p:pic>
        <p:nvPicPr>
          <p:cNvPr id="7" name="object 6"/>
          <p:cNvPicPr/>
          <p:nvPr/>
        </p:nvPicPr>
        <p:blipFill>
          <a:blip r:embed="rId2" cstate="print"/>
          <a:stretch>
            <a:fillRect/>
          </a:stretch>
        </p:blipFill>
        <p:spPr>
          <a:xfrm>
            <a:off x="590822" y="5424305"/>
            <a:ext cx="192023" cy="201168"/>
          </a:xfrm>
          <a:prstGeom prst="rect">
            <a:avLst/>
          </a:prstGeom>
        </p:spPr>
      </p:pic>
    </p:spTree>
    <p:extLst>
      <p:ext uri="{BB962C8B-B14F-4D97-AF65-F5344CB8AC3E}">
        <p14:creationId xmlns:p14="http://schemas.microsoft.com/office/powerpoint/2010/main" val="4264077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16038B"/>
        </a:solidFill>
        <a:effectLst/>
      </p:bgPr>
    </p:bg>
    <p:spTree>
      <p:nvGrpSpPr>
        <p:cNvPr id="1" name=""/>
        <p:cNvGrpSpPr/>
        <p:nvPr/>
      </p:nvGrpSpPr>
      <p:grpSpPr>
        <a:xfrm>
          <a:off x="0" y="0"/>
          <a:ext cx="0" cy="0"/>
          <a:chOff x="0" y="0"/>
          <a:chExt cx="0" cy="0"/>
        </a:xfrm>
      </p:grpSpPr>
      <p:sp>
        <p:nvSpPr>
          <p:cNvPr id="60" name="object 26"/>
          <p:cNvSpPr txBox="1">
            <a:spLocks/>
          </p:cNvSpPr>
          <p:nvPr/>
        </p:nvSpPr>
        <p:spPr>
          <a:xfrm>
            <a:off x="469900" y="1416050"/>
            <a:ext cx="9906000" cy="1533622"/>
          </a:xfrm>
          <a:prstGeom prst="rect">
            <a:avLst/>
          </a:prstGeom>
        </p:spPr>
        <p:txBody>
          <a:bodyPr vert="horz" wrap="square" lIns="0" tIns="213230" rIns="0" bIns="0" rtlCol="0">
            <a:spAutoFit/>
          </a:bodyPr>
          <a:lstStyle>
            <a:lvl1pPr>
              <a:defRPr sz="4000" b="1" i="0">
                <a:solidFill>
                  <a:srgbClr val="FFFF00"/>
                </a:solidFill>
                <a:latin typeface="Arial"/>
                <a:ea typeface="+mj-ea"/>
                <a:cs typeface="Arial"/>
              </a:defRPr>
            </a:lvl1pPr>
          </a:lstStyle>
          <a:p>
            <a:pPr marL="0" marR="248285" lvl="0" indent="0" algn="just" defTabSz="914400" eaLnBrk="1" fontAlgn="auto" latinLnBrk="0" hangingPunct="1">
              <a:lnSpc>
                <a:spcPct val="100000"/>
              </a:lnSpc>
              <a:spcBef>
                <a:spcPts val="100"/>
              </a:spcBef>
              <a:spcAft>
                <a:spcPts val="0"/>
              </a:spcAft>
              <a:buClrTx/>
              <a:buSzPct val="88888"/>
              <a:buFontTx/>
              <a:buNone/>
              <a:tabLst>
                <a:tab pos="460375" algn="l"/>
                <a:tab pos="5921375" algn="l"/>
              </a:tabLst>
              <a:defRPr/>
            </a:pPr>
            <a:endParaRPr kumimoji="0" lang="uz-Cyrl-UZ" sz="2800" b="1" i="0" u="none" strike="noStrike" kern="0" cap="none" spc="-10" normalizeH="0" baseline="0" noProof="0" dirty="0">
              <a:ln>
                <a:noFill/>
              </a:ln>
              <a:solidFill>
                <a:srgbClr val="FFFF00"/>
              </a:solidFill>
              <a:effectLst/>
              <a:uLnTx/>
              <a:uFillTx/>
              <a:latin typeface="Times New Roman" panose="02020603050405020304" pitchFamily="18" charset="0"/>
              <a:ea typeface="+mj-ea"/>
              <a:cs typeface="Times New Roman" panose="02020603050405020304" pitchFamily="18" charset="0"/>
            </a:endParaRPr>
          </a:p>
          <a:p>
            <a:pPr marL="0" marR="248285" lvl="0" indent="449263" algn="just" defTabSz="914400" eaLnBrk="1" fontAlgn="auto" latinLnBrk="0" hangingPunct="1">
              <a:lnSpc>
                <a:spcPct val="100000"/>
              </a:lnSpc>
              <a:spcBef>
                <a:spcPts val="100"/>
              </a:spcBef>
              <a:spcAft>
                <a:spcPts val="0"/>
              </a:spcAft>
              <a:buClrTx/>
              <a:buSzPct val="88888"/>
              <a:buFontTx/>
              <a:buAutoNum type="arabicPeriod"/>
              <a:tabLst>
                <a:tab pos="460375" algn="l"/>
                <a:tab pos="5921375" algn="l"/>
              </a:tabLst>
              <a:defRPr/>
            </a:pPr>
            <a:endParaRPr kumimoji="0" lang="uz-Cyrl-UZ" sz="2800" b="1" i="0" u="none" strike="noStrike" kern="0" cap="none" spc="-10" normalizeH="0" baseline="0" noProof="0" dirty="0">
              <a:ln>
                <a:noFill/>
              </a:ln>
              <a:solidFill>
                <a:srgbClr val="FFFF00"/>
              </a:solidFill>
              <a:effectLst/>
              <a:uLnTx/>
              <a:uFillTx/>
              <a:latin typeface="Times New Roman" panose="02020603050405020304" pitchFamily="18" charset="0"/>
              <a:ea typeface="+mj-ea"/>
              <a:cs typeface="Times New Roman" panose="02020603050405020304" pitchFamily="18" charset="0"/>
            </a:endParaRPr>
          </a:p>
          <a:p>
            <a:pPr marR="248285" lvl="0" algn="just" defTabSz="914400" eaLnBrk="1" fontAlgn="auto" latinLnBrk="0" hangingPunct="1">
              <a:lnSpc>
                <a:spcPct val="100000"/>
              </a:lnSpc>
              <a:spcBef>
                <a:spcPts val="100"/>
              </a:spcBef>
              <a:spcAft>
                <a:spcPts val="0"/>
              </a:spcAft>
              <a:buClrTx/>
              <a:buSzPct val="88888"/>
              <a:tabLst>
                <a:tab pos="460375" algn="l"/>
                <a:tab pos="5921375" algn="l"/>
              </a:tabLst>
              <a:defRPr/>
            </a:pPr>
            <a:endParaRPr kumimoji="0" lang="uz-Cyrl-UZ" sz="2800" b="1" i="0" u="none" strike="noStrike" kern="0" cap="none" spc="-10" normalizeH="0" baseline="0" noProof="0" dirty="0">
              <a:ln>
                <a:noFill/>
              </a:ln>
              <a:solidFill>
                <a:srgbClr val="FFFF00"/>
              </a:solidFill>
              <a:effectLst/>
              <a:uLnTx/>
              <a:uFillTx/>
              <a:latin typeface="Times New Roman" panose="02020603050405020304" pitchFamily="18" charset="0"/>
              <a:ea typeface="+mj-ea"/>
              <a:cs typeface="Times New Roman" panose="02020603050405020304" pitchFamily="18" charset="0"/>
            </a:endParaRPr>
          </a:p>
        </p:txBody>
      </p:sp>
      <p:sp>
        <p:nvSpPr>
          <p:cNvPr id="4" name="Прямоугольник 3"/>
          <p:cNvSpPr/>
          <p:nvPr/>
        </p:nvSpPr>
        <p:spPr>
          <a:xfrm>
            <a:off x="1003300" y="1035050"/>
            <a:ext cx="8991600" cy="5016758"/>
          </a:xfrm>
          <a:prstGeom prst="rect">
            <a:avLst/>
          </a:prstGeom>
        </p:spPr>
        <p:txBody>
          <a:bodyPr wrap="square">
            <a:spAutoFit/>
          </a:bodyPr>
          <a:lstStyle/>
          <a:p>
            <a:pPr indent="357188" algn="just"/>
            <a:r>
              <a:rPr lang="uz-Cyrl-UZ" sz="3200" dirty="0">
                <a:solidFill>
                  <a:srgbClr val="FFC000"/>
                </a:solidFill>
                <a:latin typeface="Times New Roman" panose="02020603050405020304" pitchFamily="18" charset="0"/>
                <a:cs typeface="Times New Roman" panose="02020603050405020304" pitchFamily="18" charset="0"/>
              </a:rPr>
              <a:t>Ўзбекистон Республикасининг “Меҳнатни муҳофаза қилиш тўғрисида”ги Қонунига асосан -  </a:t>
            </a:r>
            <a:r>
              <a:rPr lang="uz-Cyrl-UZ" sz="3200" b="1" dirty="0">
                <a:solidFill>
                  <a:srgbClr val="FFC000"/>
                </a:solidFill>
                <a:latin typeface="Times New Roman" panose="02020603050405020304" pitchFamily="18" charset="0"/>
                <a:cs typeface="Times New Roman" panose="02020603050405020304" pitchFamily="18" charset="0"/>
              </a:rPr>
              <a:t>меҳнатни муҳофаза қилиш</a:t>
            </a:r>
            <a:r>
              <a:rPr lang="uz-Cyrl-UZ" sz="3200" dirty="0">
                <a:solidFill>
                  <a:srgbClr val="FFC000"/>
                </a:solidFill>
                <a:latin typeface="Times New Roman" panose="02020603050405020304" pitchFamily="18" charset="0"/>
                <a:cs typeface="Times New Roman" panose="02020603050405020304" pitchFamily="18" charset="0"/>
              </a:rPr>
              <a:t>, бу тегишли қонун ва бошқа меъёрий ҳужжатлар асосида амал қилувчи, инсоннинг меҳнат жараёнидаги хавфсизлиги, сиҳат-саломатлиги ва иш қобилияти сақланишини таъминлашга қаратилган </a:t>
            </a:r>
            <a:r>
              <a:rPr lang="uz-Cyrl-UZ" sz="3200" b="1" dirty="0">
                <a:solidFill>
                  <a:srgbClr val="FFC000"/>
                </a:solidFill>
                <a:latin typeface="Times New Roman" panose="02020603050405020304" pitchFamily="18" charset="0"/>
                <a:cs typeface="Times New Roman" panose="02020603050405020304" pitchFamily="18" charset="0"/>
              </a:rPr>
              <a:t>ижтимоий-иқтисодий, ташкилий, техникавий, санитария-гигиена ва даволаш-профилактика тадбирлари ҳамда воситалари </a:t>
            </a:r>
            <a:r>
              <a:rPr lang="uz-Cyrl-UZ" sz="3200" dirty="0">
                <a:solidFill>
                  <a:srgbClr val="FFC000"/>
                </a:solidFill>
                <a:latin typeface="Times New Roman" panose="02020603050405020304" pitchFamily="18" charset="0"/>
                <a:cs typeface="Times New Roman" panose="02020603050405020304" pitchFamily="18" charset="0"/>
              </a:rPr>
              <a:t>тизимидан иборатдир.</a:t>
            </a:r>
          </a:p>
        </p:txBody>
      </p:sp>
      <p:pic>
        <p:nvPicPr>
          <p:cNvPr id="6" name="object 6"/>
          <p:cNvPicPr/>
          <p:nvPr/>
        </p:nvPicPr>
        <p:blipFill>
          <a:blip r:embed="rId2" cstate="print"/>
          <a:stretch>
            <a:fillRect/>
          </a:stretch>
        </p:blipFill>
        <p:spPr>
          <a:xfrm>
            <a:off x="1155700" y="1232828"/>
            <a:ext cx="192023" cy="201168"/>
          </a:xfrm>
          <a:prstGeom prst="rect">
            <a:avLst/>
          </a:prstGeom>
        </p:spPr>
      </p:pic>
    </p:spTree>
    <p:extLst>
      <p:ext uri="{BB962C8B-B14F-4D97-AF65-F5344CB8AC3E}">
        <p14:creationId xmlns:p14="http://schemas.microsoft.com/office/powerpoint/2010/main" val="1426331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16038B"/>
        </a:solidFill>
        <a:effectLst/>
      </p:bgPr>
    </p:bg>
    <p:spTree>
      <p:nvGrpSpPr>
        <p:cNvPr id="1" name=""/>
        <p:cNvGrpSpPr/>
        <p:nvPr/>
      </p:nvGrpSpPr>
      <p:grpSpPr>
        <a:xfrm>
          <a:off x="0" y="0"/>
          <a:ext cx="0" cy="0"/>
          <a:chOff x="0" y="0"/>
          <a:chExt cx="0" cy="0"/>
        </a:xfrm>
      </p:grpSpPr>
      <p:sp>
        <p:nvSpPr>
          <p:cNvPr id="5" name="Прямоугольник 4"/>
          <p:cNvSpPr/>
          <p:nvPr/>
        </p:nvSpPr>
        <p:spPr>
          <a:xfrm>
            <a:off x="850900" y="308362"/>
            <a:ext cx="9372600" cy="7248138"/>
          </a:xfrm>
          <a:prstGeom prst="rect">
            <a:avLst/>
          </a:prstGeom>
        </p:spPr>
        <p:txBody>
          <a:bodyPr wrap="square">
            <a:spAutoFit/>
          </a:bodyPr>
          <a:lstStyle/>
          <a:p>
            <a:pPr indent="447675" algn="just"/>
            <a:r>
              <a:rPr lang="uz-Cyrl-UZ" sz="3100" dirty="0">
                <a:solidFill>
                  <a:srgbClr val="FFC000"/>
                </a:solidFill>
                <a:latin typeface="Times New Roman" panose="02020603050405020304" pitchFamily="18" charset="0"/>
                <a:cs typeface="Times New Roman" panose="02020603050405020304" pitchFamily="18" charset="0"/>
              </a:rPr>
              <a:t>“Меҳнатни муҳофаза қилиш тўғрисида”ги Қонуннинг 13-моддасида корхоналарда меҳнатнинг соғлом ва хавфсиз шароитларини таъминлаш шарти келтирилган. </a:t>
            </a:r>
          </a:p>
          <a:p>
            <a:pPr indent="447675" algn="just"/>
            <a:r>
              <a:rPr lang="uz-Cyrl-UZ" sz="3100" dirty="0">
                <a:solidFill>
                  <a:srgbClr val="FFC000"/>
                </a:solidFill>
                <a:latin typeface="Times New Roman" panose="02020603050405020304" pitchFamily="18" charset="0"/>
                <a:cs typeface="Times New Roman" panose="02020603050405020304" pitchFamily="18" charset="0"/>
              </a:rPr>
              <a:t>Корхонадаги ҳар бир иш жойидаги меҳнат шароити меҳнатни муҳофаза қилиш стандартлари, қоида ва меъёрлари талабларига мувофиқ бўлиши лозим.</a:t>
            </a:r>
          </a:p>
          <a:p>
            <a:pPr indent="447675" algn="just"/>
            <a:r>
              <a:rPr lang="uz-Cyrl-UZ" sz="3100" dirty="0">
                <a:solidFill>
                  <a:srgbClr val="FFC000"/>
                </a:solidFill>
                <a:latin typeface="Times New Roman" panose="02020603050405020304" pitchFamily="18" charset="0"/>
                <a:cs typeface="Times New Roman" panose="02020603050405020304" pitchFamily="18" charset="0"/>
              </a:rPr>
              <a:t>Корхонада меҳнатнинг соғлом ва хавфсиз шароитларини таъминлаш, ишлаб чиқаришнинг </a:t>
            </a:r>
            <a:r>
              <a:rPr lang="uz-Cyrl-UZ" sz="3100" b="1" dirty="0">
                <a:solidFill>
                  <a:srgbClr val="FFC000"/>
                </a:solidFill>
                <a:latin typeface="Times New Roman" panose="02020603050405020304" pitchFamily="18" charset="0"/>
                <a:cs typeface="Times New Roman" panose="02020603050405020304" pitchFamily="18" charset="0"/>
              </a:rPr>
              <a:t>хавфли ва зарарли омиллари устидан назорат ўрнатилишини ташкил этиш</a:t>
            </a:r>
            <a:r>
              <a:rPr lang="uz-Cyrl-UZ" sz="3100" dirty="0">
                <a:solidFill>
                  <a:srgbClr val="FFC000"/>
                </a:solidFill>
                <a:latin typeface="Times New Roman" panose="02020603050405020304" pitchFamily="18" charset="0"/>
                <a:cs typeface="Times New Roman" panose="02020603050405020304" pitchFamily="18" charset="0"/>
              </a:rPr>
              <a:t> ва назоратнинг натижалари тўғрисида меҳнат жамоаларини ўз вақтида хабардор қилиш маъмурият зиммасига юкланади.</a:t>
            </a:r>
          </a:p>
        </p:txBody>
      </p:sp>
      <p:pic>
        <p:nvPicPr>
          <p:cNvPr id="6" name="object 6"/>
          <p:cNvPicPr/>
          <p:nvPr/>
        </p:nvPicPr>
        <p:blipFill>
          <a:blip r:embed="rId2" cstate="print"/>
          <a:stretch>
            <a:fillRect/>
          </a:stretch>
        </p:blipFill>
        <p:spPr>
          <a:xfrm>
            <a:off x="1003300" y="577850"/>
            <a:ext cx="192023" cy="201168"/>
          </a:xfrm>
          <a:prstGeom prst="rect">
            <a:avLst/>
          </a:prstGeom>
        </p:spPr>
      </p:pic>
      <p:pic>
        <p:nvPicPr>
          <p:cNvPr id="7" name="object 6"/>
          <p:cNvPicPr/>
          <p:nvPr/>
        </p:nvPicPr>
        <p:blipFill>
          <a:blip r:embed="rId2" cstate="print"/>
          <a:stretch>
            <a:fillRect/>
          </a:stretch>
        </p:blipFill>
        <p:spPr>
          <a:xfrm>
            <a:off x="1003299" y="2406650"/>
            <a:ext cx="192023" cy="201168"/>
          </a:xfrm>
          <a:prstGeom prst="rect">
            <a:avLst/>
          </a:prstGeom>
        </p:spPr>
      </p:pic>
      <p:pic>
        <p:nvPicPr>
          <p:cNvPr id="8" name="object 6"/>
          <p:cNvPicPr/>
          <p:nvPr/>
        </p:nvPicPr>
        <p:blipFill>
          <a:blip r:embed="rId2" cstate="print"/>
          <a:stretch>
            <a:fillRect/>
          </a:stretch>
        </p:blipFill>
        <p:spPr>
          <a:xfrm>
            <a:off x="1003298" y="4311650"/>
            <a:ext cx="192023" cy="201168"/>
          </a:xfrm>
          <a:prstGeom prst="rect">
            <a:avLst/>
          </a:prstGeom>
        </p:spPr>
      </p:pic>
    </p:spTree>
    <p:extLst>
      <p:ext uri="{BB962C8B-B14F-4D97-AF65-F5344CB8AC3E}">
        <p14:creationId xmlns:p14="http://schemas.microsoft.com/office/powerpoint/2010/main" val="2100033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16038B"/>
        </a:solidFill>
        <a:effectLst/>
      </p:bgPr>
    </p:bg>
    <p:spTree>
      <p:nvGrpSpPr>
        <p:cNvPr id="1" name=""/>
        <p:cNvGrpSpPr/>
        <p:nvPr/>
      </p:nvGrpSpPr>
      <p:grpSpPr>
        <a:xfrm>
          <a:off x="0" y="0"/>
          <a:ext cx="0" cy="0"/>
          <a:chOff x="0" y="0"/>
          <a:chExt cx="0" cy="0"/>
        </a:xfrm>
      </p:grpSpPr>
      <p:sp>
        <p:nvSpPr>
          <p:cNvPr id="2" name="Прямоугольник 1"/>
          <p:cNvSpPr/>
          <p:nvPr/>
        </p:nvSpPr>
        <p:spPr>
          <a:xfrm>
            <a:off x="1003300" y="349250"/>
            <a:ext cx="8839200" cy="1077218"/>
          </a:xfrm>
          <a:prstGeom prst="rect">
            <a:avLst/>
          </a:prstGeom>
        </p:spPr>
        <p:txBody>
          <a:bodyPr wrap="square">
            <a:spAutoFit/>
          </a:bodyPr>
          <a:lstStyle/>
          <a:p>
            <a:pPr algn="ctr"/>
            <a:r>
              <a:rPr lang="uz-Cyrl-UZ" sz="3200" b="1" dirty="0">
                <a:solidFill>
                  <a:srgbClr val="FF0000"/>
                </a:solidFill>
                <a:latin typeface="Times New Roman" panose="02020603050405020304" pitchFamily="18" charset="0"/>
                <a:cs typeface="Times New Roman" panose="02020603050405020304" pitchFamily="18" charset="0"/>
              </a:rPr>
              <a:t>Корхоналарда меҳнат муҳофазаси хизматини ташкил этиш</a:t>
            </a:r>
          </a:p>
        </p:txBody>
      </p:sp>
      <p:sp>
        <p:nvSpPr>
          <p:cNvPr id="3" name="Прямоугольник 2"/>
          <p:cNvSpPr/>
          <p:nvPr/>
        </p:nvSpPr>
        <p:spPr>
          <a:xfrm>
            <a:off x="812800" y="1628560"/>
            <a:ext cx="9220200" cy="4524315"/>
          </a:xfrm>
          <a:prstGeom prst="rect">
            <a:avLst/>
          </a:prstGeom>
        </p:spPr>
        <p:txBody>
          <a:bodyPr wrap="square">
            <a:spAutoFit/>
          </a:bodyPr>
          <a:lstStyle/>
          <a:p>
            <a:pPr indent="450850" algn="just"/>
            <a:r>
              <a:rPr lang="uz-Cyrl-UZ" sz="3100" dirty="0">
                <a:solidFill>
                  <a:srgbClr val="FFC000"/>
                </a:solidFill>
                <a:latin typeface="Times New Roman" panose="02020603050405020304" pitchFamily="18" charset="0"/>
                <a:cs typeface="Times New Roman" panose="02020603050405020304" pitchFamily="18" charset="0"/>
              </a:rPr>
              <a:t>“Меҳнатни муҳофаза қилиш тўғрисида”ги Қонуннинг </a:t>
            </a:r>
            <a:r>
              <a:rPr lang="uz-Cyrl-UZ" sz="3100" b="1" dirty="0">
                <a:solidFill>
                  <a:srgbClr val="FFC000"/>
                </a:solidFill>
                <a:latin typeface="Times New Roman" panose="02020603050405020304" pitchFamily="18" charset="0"/>
                <a:cs typeface="Times New Roman" panose="02020603050405020304" pitchFamily="18" charset="0"/>
              </a:rPr>
              <a:t>14-моддаси</a:t>
            </a:r>
            <a:r>
              <a:rPr lang="uz-Cyrl-UZ" sz="3100" dirty="0">
                <a:solidFill>
                  <a:srgbClr val="FFC000"/>
                </a:solidFill>
                <a:latin typeface="Times New Roman" panose="02020603050405020304" pitchFamily="18" charset="0"/>
                <a:cs typeface="Times New Roman" panose="02020603050405020304" pitchFamily="18" charset="0"/>
              </a:rPr>
              <a:t> корхоналарда меҳнатни муҳофаза қилиш хизматларини ташкил этишга қаратилган.</a:t>
            </a:r>
          </a:p>
          <a:p>
            <a:pPr indent="450850" algn="just"/>
            <a:r>
              <a:rPr lang="uz-Cyrl-UZ" sz="3100" dirty="0">
                <a:solidFill>
                  <a:srgbClr val="FFC000"/>
                </a:solidFill>
                <a:latin typeface="Times New Roman" panose="02020603050405020304" pitchFamily="18" charset="0"/>
                <a:cs typeface="Times New Roman" panose="02020603050405020304" pitchFamily="18" charset="0"/>
              </a:rPr>
              <a:t>Қонуннинг шу моддасига биноан Вазирликлар, идоралар, бошқа хўжалик органлари касаба уюшмалари билан келишиб ўзлари тасдиқлайдиган Низомга асосан, </a:t>
            </a:r>
            <a:r>
              <a:rPr lang="uz-Cyrl-UZ" sz="3100" b="1" dirty="0">
                <a:solidFill>
                  <a:srgbClr val="FFC000"/>
                </a:solidFill>
                <a:latin typeface="Times New Roman" panose="02020603050405020304" pitchFamily="18" charset="0"/>
                <a:cs typeface="Times New Roman" panose="02020603050405020304" pitchFamily="18" charset="0"/>
              </a:rPr>
              <a:t>меҳнат муҳофазаси ишларини мувофиқлаштириб</a:t>
            </a:r>
            <a:r>
              <a:rPr lang="uz-Cyrl-UZ" sz="3100" dirty="0">
                <a:solidFill>
                  <a:srgbClr val="FFC000"/>
                </a:solidFill>
                <a:latin typeface="Times New Roman" panose="02020603050405020304" pitchFamily="18" charset="0"/>
                <a:cs typeface="Times New Roman" panose="02020603050405020304" pitchFamily="18" charset="0"/>
              </a:rPr>
              <a:t> борадилар.</a:t>
            </a:r>
          </a:p>
        </p:txBody>
      </p:sp>
      <p:pic>
        <p:nvPicPr>
          <p:cNvPr id="4" name="object 6"/>
          <p:cNvPicPr/>
          <p:nvPr/>
        </p:nvPicPr>
        <p:blipFill>
          <a:blip r:embed="rId2" cstate="print"/>
          <a:stretch>
            <a:fillRect/>
          </a:stretch>
        </p:blipFill>
        <p:spPr>
          <a:xfrm>
            <a:off x="1004549" y="1797050"/>
            <a:ext cx="192023" cy="201168"/>
          </a:xfrm>
          <a:prstGeom prst="rect">
            <a:avLst/>
          </a:prstGeom>
        </p:spPr>
      </p:pic>
      <p:pic>
        <p:nvPicPr>
          <p:cNvPr id="5" name="object 6"/>
          <p:cNvPicPr/>
          <p:nvPr/>
        </p:nvPicPr>
        <p:blipFill>
          <a:blip r:embed="rId2" cstate="print"/>
          <a:stretch>
            <a:fillRect/>
          </a:stretch>
        </p:blipFill>
        <p:spPr>
          <a:xfrm>
            <a:off x="992809" y="3694066"/>
            <a:ext cx="192023" cy="201168"/>
          </a:xfrm>
          <a:prstGeom prst="rect">
            <a:avLst/>
          </a:prstGeom>
        </p:spPr>
      </p:pic>
    </p:spTree>
    <p:extLst>
      <p:ext uri="{BB962C8B-B14F-4D97-AF65-F5344CB8AC3E}">
        <p14:creationId xmlns:p14="http://schemas.microsoft.com/office/powerpoint/2010/main" val="2747301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16038B"/>
        </a:solidFill>
        <a:effectLst/>
      </p:bgPr>
    </p:bg>
    <p:spTree>
      <p:nvGrpSpPr>
        <p:cNvPr id="1" name=""/>
        <p:cNvGrpSpPr/>
        <p:nvPr/>
      </p:nvGrpSpPr>
      <p:grpSpPr>
        <a:xfrm>
          <a:off x="0" y="0"/>
          <a:ext cx="0" cy="0"/>
          <a:chOff x="0" y="0"/>
          <a:chExt cx="0" cy="0"/>
        </a:xfrm>
      </p:grpSpPr>
      <p:sp>
        <p:nvSpPr>
          <p:cNvPr id="60" name="object 26"/>
          <p:cNvSpPr txBox="1">
            <a:spLocks/>
          </p:cNvSpPr>
          <p:nvPr/>
        </p:nvSpPr>
        <p:spPr>
          <a:xfrm>
            <a:off x="469900" y="1416050"/>
            <a:ext cx="9906000" cy="1533622"/>
          </a:xfrm>
          <a:prstGeom prst="rect">
            <a:avLst/>
          </a:prstGeom>
        </p:spPr>
        <p:txBody>
          <a:bodyPr vert="horz" wrap="square" lIns="0" tIns="213230" rIns="0" bIns="0" rtlCol="0">
            <a:spAutoFit/>
          </a:bodyPr>
          <a:lstStyle>
            <a:lvl1pPr>
              <a:defRPr sz="4000" b="1" i="0">
                <a:solidFill>
                  <a:srgbClr val="FFFF00"/>
                </a:solidFill>
                <a:latin typeface="Arial"/>
                <a:ea typeface="+mj-ea"/>
                <a:cs typeface="Arial"/>
              </a:defRPr>
            </a:lvl1pPr>
          </a:lstStyle>
          <a:p>
            <a:pPr marL="0" marR="248285" lvl="0" indent="0" algn="just" defTabSz="914400" eaLnBrk="1" fontAlgn="auto" latinLnBrk="0" hangingPunct="1">
              <a:lnSpc>
                <a:spcPct val="100000"/>
              </a:lnSpc>
              <a:spcBef>
                <a:spcPts val="100"/>
              </a:spcBef>
              <a:spcAft>
                <a:spcPts val="0"/>
              </a:spcAft>
              <a:buClrTx/>
              <a:buSzPct val="88888"/>
              <a:buFontTx/>
              <a:buNone/>
              <a:tabLst>
                <a:tab pos="460375" algn="l"/>
                <a:tab pos="5921375" algn="l"/>
              </a:tabLst>
              <a:defRPr/>
            </a:pPr>
            <a:endParaRPr kumimoji="0" lang="uz-Cyrl-UZ" sz="2800" b="1" i="0" u="none" strike="noStrike" kern="0" cap="none" spc="-10" normalizeH="0" baseline="0" noProof="0" dirty="0">
              <a:ln>
                <a:noFill/>
              </a:ln>
              <a:solidFill>
                <a:srgbClr val="FFFF00"/>
              </a:solidFill>
              <a:effectLst/>
              <a:uLnTx/>
              <a:uFillTx/>
              <a:latin typeface="Times New Roman" panose="02020603050405020304" pitchFamily="18" charset="0"/>
              <a:ea typeface="+mj-ea"/>
              <a:cs typeface="Times New Roman" panose="02020603050405020304" pitchFamily="18" charset="0"/>
            </a:endParaRPr>
          </a:p>
          <a:p>
            <a:pPr marL="0" marR="248285" lvl="0" indent="449263" algn="just" defTabSz="914400" eaLnBrk="1" fontAlgn="auto" latinLnBrk="0" hangingPunct="1">
              <a:lnSpc>
                <a:spcPct val="100000"/>
              </a:lnSpc>
              <a:spcBef>
                <a:spcPts val="100"/>
              </a:spcBef>
              <a:spcAft>
                <a:spcPts val="0"/>
              </a:spcAft>
              <a:buClrTx/>
              <a:buSzPct val="88888"/>
              <a:buFontTx/>
              <a:buAutoNum type="arabicPeriod"/>
              <a:tabLst>
                <a:tab pos="460375" algn="l"/>
                <a:tab pos="5921375" algn="l"/>
              </a:tabLst>
              <a:defRPr/>
            </a:pPr>
            <a:endParaRPr kumimoji="0" lang="uz-Cyrl-UZ" sz="2800" b="1" i="0" u="none" strike="noStrike" kern="0" cap="none" spc="-10" normalizeH="0" baseline="0" noProof="0" dirty="0">
              <a:ln>
                <a:noFill/>
              </a:ln>
              <a:solidFill>
                <a:srgbClr val="FFFF00"/>
              </a:solidFill>
              <a:effectLst/>
              <a:uLnTx/>
              <a:uFillTx/>
              <a:latin typeface="Times New Roman" panose="02020603050405020304" pitchFamily="18" charset="0"/>
              <a:ea typeface="+mj-ea"/>
              <a:cs typeface="Times New Roman" panose="02020603050405020304" pitchFamily="18" charset="0"/>
            </a:endParaRPr>
          </a:p>
          <a:p>
            <a:pPr marR="248285" lvl="0" algn="just" defTabSz="914400" eaLnBrk="1" fontAlgn="auto" latinLnBrk="0" hangingPunct="1">
              <a:lnSpc>
                <a:spcPct val="100000"/>
              </a:lnSpc>
              <a:spcBef>
                <a:spcPts val="100"/>
              </a:spcBef>
              <a:spcAft>
                <a:spcPts val="0"/>
              </a:spcAft>
              <a:buClrTx/>
              <a:buSzPct val="88888"/>
              <a:tabLst>
                <a:tab pos="460375" algn="l"/>
                <a:tab pos="5921375" algn="l"/>
              </a:tabLst>
              <a:defRPr/>
            </a:pPr>
            <a:endParaRPr kumimoji="0" lang="uz-Cyrl-UZ" sz="2800" b="1" i="0" u="none" strike="noStrike" kern="0" cap="none" spc="-10" normalizeH="0" baseline="0" noProof="0" dirty="0">
              <a:ln>
                <a:noFill/>
              </a:ln>
              <a:solidFill>
                <a:srgbClr val="FFFF00"/>
              </a:solidFill>
              <a:effectLst/>
              <a:uLnTx/>
              <a:uFillTx/>
              <a:latin typeface="Times New Roman" panose="02020603050405020304" pitchFamily="18" charset="0"/>
              <a:ea typeface="+mj-ea"/>
              <a:cs typeface="Times New Roman" panose="02020603050405020304" pitchFamily="18" charset="0"/>
            </a:endParaRPr>
          </a:p>
        </p:txBody>
      </p:sp>
      <p:sp>
        <p:nvSpPr>
          <p:cNvPr id="2" name="Прямоугольник 1"/>
          <p:cNvSpPr/>
          <p:nvPr/>
        </p:nvSpPr>
        <p:spPr>
          <a:xfrm>
            <a:off x="393700" y="196850"/>
            <a:ext cx="10058400" cy="8156079"/>
          </a:xfrm>
          <a:prstGeom prst="rect">
            <a:avLst/>
          </a:prstGeom>
        </p:spPr>
        <p:txBody>
          <a:bodyPr wrap="square">
            <a:spAutoFit/>
          </a:bodyPr>
          <a:lstStyle/>
          <a:p>
            <a:pPr indent="365125" algn="just"/>
            <a:r>
              <a:rPr lang="uz-Cyrl-UZ" sz="2900" dirty="0">
                <a:solidFill>
                  <a:srgbClr val="FFC000"/>
                </a:solidFill>
                <a:latin typeface="Times New Roman" panose="02020603050405020304" pitchFamily="18" charset="0"/>
                <a:cs typeface="Times New Roman" panose="02020603050405020304" pitchFamily="18" charset="0"/>
              </a:rPr>
              <a:t>Низомга кўра:</a:t>
            </a:r>
          </a:p>
          <a:p>
            <a:pPr indent="365125" algn="just"/>
            <a:r>
              <a:rPr lang="uz-Cyrl-UZ" sz="2900" dirty="0">
                <a:solidFill>
                  <a:srgbClr val="FFC000"/>
                </a:solidFill>
                <a:latin typeface="Times New Roman" panose="02020603050405020304" pitchFamily="18" charset="0"/>
                <a:cs typeface="Times New Roman" panose="02020603050405020304" pitchFamily="18" charset="0"/>
              </a:rPr>
              <a:t>- ходимлар сони </a:t>
            </a:r>
            <a:r>
              <a:rPr lang="uz-Cyrl-UZ" sz="2900" b="1" u="sng" dirty="0">
                <a:solidFill>
                  <a:srgbClr val="FFC000"/>
                </a:solidFill>
                <a:latin typeface="Times New Roman" panose="02020603050405020304" pitchFamily="18" charset="0"/>
                <a:cs typeface="Times New Roman" panose="02020603050405020304" pitchFamily="18" charset="0"/>
              </a:rPr>
              <a:t>50 нафар </a:t>
            </a:r>
            <a:r>
              <a:rPr lang="uz-Cyrl-UZ" sz="2900" dirty="0">
                <a:solidFill>
                  <a:srgbClr val="FFC000"/>
                </a:solidFill>
                <a:latin typeface="Times New Roman" panose="02020603050405020304" pitchFamily="18" charset="0"/>
                <a:cs typeface="Times New Roman" panose="02020603050405020304" pitchFamily="18" charset="0"/>
              </a:rPr>
              <a:t>ва ундан ошадиган корхоналарда махсус тайёргарликка эга шахслар орасидан </a:t>
            </a:r>
            <a:r>
              <a:rPr lang="uz-Cyrl-UZ" sz="2900" b="1" u="sng" dirty="0">
                <a:solidFill>
                  <a:srgbClr val="FFC000"/>
                </a:solidFill>
                <a:latin typeface="Times New Roman" panose="02020603050405020304" pitchFamily="18" charset="0"/>
                <a:cs typeface="Times New Roman" panose="02020603050405020304" pitchFamily="18" charset="0"/>
              </a:rPr>
              <a:t>меҳнатни муҳофаза қилиш хизматлари</a:t>
            </a:r>
            <a:r>
              <a:rPr lang="uz-Cyrl-UZ" sz="2900" b="1" dirty="0">
                <a:solidFill>
                  <a:srgbClr val="FFC000"/>
                </a:solidFill>
                <a:latin typeface="Times New Roman" panose="02020603050405020304" pitchFamily="18" charset="0"/>
                <a:cs typeface="Times New Roman" panose="02020603050405020304" pitchFamily="18" charset="0"/>
              </a:rPr>
              <a:t> </a:t>
            </a:r>
            <a:r>
              <a:rPr lang="uz-Cyrl-UZ" sz="2900" dirty="0">
                <a:solidFill>
                  <a:srgbClr val="FFC000"/>
                </a:solidFill>
                <a:latin typeface="Times New Roman" panose="02020603050405020304" pitchFamily="18" charset="0"/>
                <a:cs typeface="Times New Roman" panose="02020603050405020304" pitchFamily="18" charset="0"/>
              </a:rPr>
              <a:t>тузилади (лавозимлар жорий этилади);</a:t>
            </a:r>
          </a:p>
          <a:p>
            <a:pPr indent="365125" algn="just"/>
            <a:r>
              <a:rPr lang="uz-Cyrl-UZ" sz="2900" b="1" dirty="0">
                <a:solidFill>
                  <a:srgbClr val="FFC000"/>
                </a:solidFill>
                <a:latin typeface="Times New Roman" panose="02020603050405020304" pitchFamily="18" charset="0"/>
                <a:cs typeface="Times New Roman" panose="02020603050405020304" pitchFamily="18" charset="0"/>
              </a:rPr>
              <a:t>- </a:t>
            </a:r>
            <a:r>
              <a:rPr lang="uz-Cyrl-UZ" sz="2900" b="1" u="sng" dirty="0">
                <a:solidFill>
                  <a:srgbClr val="FFC000"/>
                </a:solidFill>
                <a:latin typeface="Times New Roman" panose="02020603050405020304" pitchFamily="18" charset="0"/>
                <a:cs typeface="Times New Roman" panose="02020603050405020304" pitchFamily="18" charset="0"/>
              </a:rPr>
              <a:t>50 ва ундан зиёд транспорт воситаларига </a:t>
            </a:r>
            <a:r>
              <a:rPr lang="uz-Cyrl-UZ" sz="2900" dirty="0">
                <a:solidFill>
                  <a:srgbClr val="FFC000"/>
                </a:solidFill>
                <a:latin typeface="Times New Roman" panose="02020603050405020304" pitchFamily="18" charset="0"/>
                <a:cs typeface="Times New Roman" panose="02020603050405020304" pitchFamily="18" charset="0"/>
              </a:rPr>
              <a:t>эга бўлган корхоналарда эса бундан ташқари, йўл ҳаракати хавфсизлиги хизматлари тузилади</a:t>
            </a:r>
            <a:r>
              <a:rPr lang="uz-Cyrl-UZ" sz="2900" b="1" dirty="0">
                <a:solidFill>
                  <a:srgbClr val="FFC000"/>
                </a:solidFill>
                <a:latin typeface="Times New Roman" panose="02020603050405020304" pitchFamily="18" charset="0"/>
                <a:cs typeface="Times New Roman" panose="02020603050405020304" pitchFamily="18" charset="0"/>
              </a:rPr>
              <a:t> </a:t>
            </a:r>
            <a:r>
              <a:rPr lang="uz-Cyrl-UZ" sz="2900" dirty="0">
                <a:solidFill>
                  <a:srgbClr val="FFC000"/>
                </a:solidFill>
                <a:latin typeface="Times New Roman" panose="02020603050405020304" pitchFamily="18" charset="0"/>
                <a:cs typeface="Times New Roman" panose="02020603050405020304" pitchFamily="18" charset="0"/>
              </a:rPr>
              <a:t>(лавозимлар жорий этилади);</a:t>
            </a:r>
          </a:p>
          <a:p>
            <a:pPr indent="365125" algn="just"/>
            <a:r>
              <a:rPr lang="uz-Cyrl-UZ" sz="2900" dirty="0">
                <a:solidFill>
                  <a:srgbClr val="FFC000"/>
                </a:solidFill>
                <a:latin typeface="Times New Roman" panose="02020603050405020304" pitchFamily="18" charset="0"/>
                <a:cs typeface="Times New Roman" panose="02020603050405020304" pitchFamily="18" charset="0"/>
              </a:rPr>
              <a:t>Ходимлар сони ва транспорт воситалари миқдори камроқ корхоналарда, меҳнатни муҳофаза қилиш хизматининг вазифаларини бажариш раҳбарлардан бирининг зиммасига юкланади.</a:t>
            </a:r>
          </a:p>
          <a:p>
            <a:pPr indent="365125" algn="just"/>
            <a:r>
              <a:rPr lang="uz-Cyrl-UZ" sz="2900" dirty="0">
                <a:solidFill>
                  <a:srgbClr val="FFC000"/>
                </a:solidFill>
                <a:latin typeface="Times New Roman" panose="02020603050405020304" pitchFamily="18" charset="0"/>
                <a:cs typeface="Times New Roman" panose="02020603050405020304" pitchFamily="18" charset="0"/>
              </a:rPr>
              <a:t>Меҳнатни муҳофаза қилиш ва йўл ҳаракати хавфсизлиги хизматлари ўз мақомига кўра корхонанинг асосий хизматларига тенглаштирилади ҳамда унинг раҳбарига бўйсунади.</a:t>
            </a:r>
          </a:p>
          <a:p>
            <a:pPr indent="365125" algn="just"/>
            <a:endParaRPr lang="uz-Cyrl-UZ" sz="3000" dirty="0">
              <a:solidFill>
                <a:srgbClr val="FFC000"/>
              </a:solidFill>
              <a:latin typeface="Times New Roman" panose="02020603050405020304" pitchFamily="18" charset="0"/>
              <a:cs typeface="Times New Roman" panose="02020603050405020304" pitchFamily="18" charset="0"/>
            </a:endParaRPr>
          </a:p>
          <a:p>
            <a:pPr indent="365125" algn="just"/>
            <a:endParaRPr lang="uz-Cyrl-UZ" sz="3000" dirty="0">
              <a:solidFill>
                <a:srgbClr val="FFC000"/>
              </a:solidFill>
              <a:latin typeface="Times New Roman" panose="02020603050405020304" pitchFamily="18" charset="0"/>
              <a:cs typeface="Times New Roman" panose="02020603050405020304" pitchFamily="18" charset="0"/>
            </a:endParaRPr>
          </a:p>
        </p:txBody>
      </p:sp>
      <p:pic>
        <p:nvPicPr>
          <p:cNvPr id="6" name="object 6"/>
          <p:cNvPicPr/>
          <p:nvPr/>
        </p:nvPicPr>
        <p:blipFill>
          <a:blip r:embed="rId2" cstate="print"/>
          <a:stretch>
            <a:fillRect/>
          </a:stretch>
        </p:blipFill>
        <p:spPr>
          <a:xfrm>
            <a:off x="505658" y="3735938"/>
            <a:ext cx="192023" cy="201168"/>
          </a:xfrm>
          <a:prstGeom prst="rect">
            <a:avLst/>
          </a:prstGeom>
        </p:spPr>
      </p:pic>
      <p:pic>
        <p:nvPicPr>
          <p:cNvPr id="7" name="object 6"/>
          <p:cNvPicPr/>
          <p:nvPr/>
        </p:nvPicPr>
        <p:blipFill>
          <a:blip r:embed="rId2" cstate="print"/>
          <a:stretch>
            <a:fillRect/>
          </a:stretch>
        </p:blipFill>
        <p:spPr>
          <a:xfrm>
            <a:off x="485160" y="5530850"/>
            <a:ext cx="192023" cy="201168"/>
          </a:xfrm>
          <a:prstGeom prst="rect">
            <a:avLst/>
          </a:prstGeom>
        </p:spPr>
      </p:pic>
    </p:spTree>
    <p:extLst>
      <p:ext uri="{BB962C8B-B14F-4D97-AF65-F5344CB8AC3E}">
        <p14:creationId xmlns:p14="http://schemas.microsoft.com/office/powerpoint/2010/main" val="2065518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16038B"/>
        </a:solidFill>
        <a:effectLst/>
      </p:bgPr>
    </p:bg>
    <p:spTree>
      <p:nvGrpSpPr>
        <p:cNvPr id="1" name=""/>
        <p:cNvGrpSpPr/>
        <p:nvPr/>
      </p:nvGrpSpPr>
      <p:grpSpPr>
        <a:xfrm>
          <a:off x="0" y="0"/>
          <a:ext cx="0" cy="0"/>
          <a:chOff x="0" y="0"/>
          <a:chExt cx="0" cy="0"/>
        </a:xfrm>
      </p:grpSpPr>
      <p:sp>
        <p:nvSpPr>
          <p:cNvPr id="2" name="Прямоугольник 1"/>
          <p:cNvSpPr/>
          <p:nvPr/>
        </p:nvSpPr>
        <p:spPr>
          <a:xfrm>
            <a:off x="1308100" y="338832"/>
            <a:ext cx="8077200" cy="1077218"/>
          </a:xfrm>
          <a:prstGeom prst="rect">
            <a:avLst/>
          </a:prstGeom>
        </p:spPr>
        <p:txBody>
          <a:bodyPr wrap="square">
            <a:spAutoFit/>
          </a:bodyPr>
          <a:lstStyle/>
          <a:p>
            <a:pPr algn="ctr"/>
            <a:r>
              <a:rPr lang="uz-Cyrl-UZ" sz="3200" b="1" dirty="0">
                <a:solidFill>
                  <a:srgbClr val="FF0000"/>
                </a:solidFill>
                <a:latin typeface="Times New Roman" panose="02020603050405020304" pitchFamily="18" charset="0"/>
                <a:cs typeface="Times New Roman" panose="02020603050405020304" pitchFamily="18" charset="0"/>
              </a:rPr>
              <a:t>Меҳнатни муҳофаза қилиш хизмати мутахассисларининг ҳуқуқлари:</a:t>
            </a:r>
          </a:p>
        </p:txBody>
      </p:sp>
      <p:sp>
        <p:nvSpPr>
          <p:cNvPr id="3" name="Прямоугольник 2"/>
          <p:cNvSpPr/>
          <p:nvPr/>
        </p:nvSpPr>
        <p:spPr>
          <a:xfrm>
            <a:off x="850900" y="1568450"/>
            <a:ext cx="9144000" cy="5509200"/>
          </a:xfrm>
          <a:prstGeom prst="rect">
            <a:avLst/>
          </a:prstGeom>
        </p:spPr>
        <p:txBody>
          <a:bodyPr wrap="square">
            <a:spAutoFit/>
          </a:bodyPr>
          <a:lstStyle/>
          <a:p>
            <a:pPr indent="365125" algn="just"/>
            <a:r>
              <a:rPr lang="uz-Cyrl-UZ" sz="3100" dirty="0">
                <a:solidFill>
                  <a:srgbClr val="FFC000"/>
                </a:solidFill>
                <a:latin typeface="Times New Roman" panose="02020603050405020304" pitchFamily="18" charset="0"/>
                <a:cs typeface="Times New Roman" panose="02020603050405020304" pitchFamily="18" charset="0"/>
              </a:rPr>
              <a:t>- корхонанинг барча ходимлари томонидан меҳнатни муҳофаза қилиш қоидалари ва меъёрларига риоя этишларини назорат қилиш;</a:t>
            </a:r>
          </a:p>
          <a:p>
            <a:pPr indent="365125" algn="just"/>
            <a:r>
              <a:rPr lang="uz-Cyrl-UZ" sz="3100" dirty="0">
                <a:solidFill>
                  <a:srgbClr val="FFC000"/>
                </a:solidFill>
                <a:latin typeface="Times New Roman" panose="02020603050405020304" pitchFamily="18" charset="0"/>
                <a:cs typeface="Times New Roman" panose="02020603050405020304" pitchFamily="18" charset="0"/>
              </a:rPr>
              <a:t>- тармоқ бўлинмалари раҳбарларига аниқланган нуқсонларни бартараф этиш ҳақида, бажарилиши шарт бўлган, кўрсатмалар бериш;</a:t>
            </a:r>
          </a:p>
          <a:p>
            <a:pPr indent="365125" algn="just"/>
            <a:r>
              <a:rPr lang="uz-Cyrl-UZ" sz="3100" dirty="0">
                <a:solidFill>
                  <a:srgbClr val="FFC000"/>
                </a:solidFill>
                <a:latin typeface="Times New Roman" panose="02020603050405020304" pitchFamily="18" charset="0"/>
                <a:cs typeface="Times New Roman" panose="02020603050405020304" pitchFamily="18" charset="0"/>
              </a:rPr>
              <a:t>- меҳнатни муҳофаза қилиш тўғрисидаги қонунларни бузаётган шахсларни жавобгарликка тортиш ҳақида корхоналарнинг раҳбарларига тақдимномалар киритиш ва бошқа ҳуқуқларга эгадирлар.</a:t>
            </a:r>
          </a:p>
        </p:txBody>
      </p:sp>
    </p:spTree>
    <p:extLst>
      <p:ext uri="{BB962C8B-B14F-4D97-AF65-F5344CB8AC3E}">
        <p14:creationId xmlns:p14="http://schemas.microsoft.com/office/powerpoint/2010/main" val="26128222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TotalTime>
  <Words>1032</Words>
  <Application>Microsoft Office PowerPoint</Application>
  <PresentationFormat>Произвольный</PresentationFormat>
  <Paragraphs>66</Paragraphs>
  <Slides>15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15</vt:i4>
      </vt:variant>
    </vt:vector>
  </HeadingPairs>
  <TitlesOfParts>
    <vt:vector size="19" baseType="lpstr">
      <vt:lpstr>Arial</vt:lpstr>
      <vt:lpstr>Microsoft Sans Serif</vt:lpstr>
      <vt:lpstr>Times New Roman</vt:lpstr>
      <vt:lpstr>Office Theme</vt:lpstr>
      <vt:lpstr>Презентация PowerPoint</vt:lpstr>
      <vt:lpstr>Презентация PowerPoint</vt:lpstr>
      <vt:lpstr>МУНДАРИЖА:</vt:lpstr>
      <vt:lpstr>Корхоналарда меҳнатни муҳофаза қилишни ташкил этишнинг ҳуқуқий-меъёрий асослари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&lt;4D6963726F736F667420506F776572506F696E74202D20CAEEF0F5EEEDE0EBE0F0E4E020ECE53FEDE0F220ECF33FEEF4E0E7E0F1E820E1A2E9E8F7E020E8F8EBE0F0EDE820F2E0F8EAE8EB203FE8EBE8F820E2E020F3EDE8EDE3203FF33FF33FE8E92DECE5FAB8F0E8E920E0F1EEF1EBE0F0E8205BF2EEE</dc:title>
  <dc:creator>User</dc:creator>
  <cp:lastModifiedBy>User</cp:lastModifiedBy>
  <cp:revision>36</cp:revision>
  <cp:lastPrinted>2024-04-17T04:33:01Z</cp:lastPrinted>
  <dcterms:created xsi:type="dcterms:W3CDTF">2024-04-16T12:36:50Z</dcterms:created>
  <dcterms:modified xsi:type="dcterms:W3CDTF">2024-04-17T08:06:19Z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2020-02-14T00:00:00Z</vt:filetime>
  </property>
  <property fmtid="{D5CDD505-2E9C-101B-9397-08002B2CF9AE}" pid="3" name="Creator">
    <vt:lpwstr>PDF24 Creator</vt:lpwstr>
  </property>
  <property fmtid="{D5CDD505-2E9C-101B-9397-08002B2CF9AE}" pid="4" name="LastSaved">
    <vt:filetime>2024-04-16T00:00:00Z</vt:filetime>
  </property>
  <property fmtid="{D5CDD505-2E9C-101B-9397-08002B2CF9AE}" pid="5" name="Producer">
    <vt:lpwstr>GPL Ghostscript 9.14</vt:lpwstr>
  </property>
</Properties>
</file>